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8" r:id="rId2"/>
    <p:sldId id="287" r:id="rId3"/>
    <p:sldId id="294" r:id="rId4"/>
    <p:sldId id="286" r:id="rId5"/>
    <p:sldId id="289" r:id="rId6"/>
    <p:sldId id="290" r:id="rId7"/>
    <p:sldId id="269" r:id="rId8"/>
    <p:sldId id="291" r:id="rId9"/>
    <p:sldId id="295" r:id="rId10"/>
    <p:sldId id="296" r:id="rId11"/>
    <p:sldId id="297" r:id="rId12"/>
    <p:sldId id="301" r:id="rId13"/>
    <p:sldId id="303" r:id="rId14"/>
    <p:sldId id="283" r:id="rId15"/>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45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01056A-4091-4363-97C3-DAE4492FDBF0}" type="doc">
      <dgm:prSet loTypeId="urn:microsoft.com/office/officeart/2005/8/layout/target1" loCatId="relationship" qsTypeId="urn:microsoft.com/office/officeart/2005/8/quickstyle/simple1" qsCatId="simple" csTypeId="urn:microsoft.com/office/officeart/2005/8/colors/accent1_3" csCatId="accent1" phldr="1"/>
      <dgm:spPr/>
    </dgm:pt>
    <dgm:pt modelId="{95C4493D-09F0-4933-845E-BAEF0CB4BEF2}">
      <dgm:prSet phldrT="[Texte]" custT="1"/>
      <dgm:spPr/>
      <dgm:t>
        <a:bodyPr/>
        <a:lstStyle/>
        <a:p>
          <a:pPr algn="r"/>
          <a:r>
            <a:rPr lang="fr-FR" sz="1400" dirty="0" smtClean="0"/>
            <a:t>Elaboration, homologation et promotion des normes</a:t>
          </a:r>
          <a:endParaRPr lang="en-US" sz="1400" dirty="0"/>
        </a:p>
      </dgm:t>
    </dgm:pt>
    <dgm:pt modelId="{0AE0231E-B5F7-4C03-B6FE-173FCC113ECF}" type="parTrans" cxnId="{5513DE34-EC4E-4EB3-BC70-381C3545F3D1}">
      <dgm:prSet/>
      <dgm:spPr/>
      <dgm:t>
        <a:bodyPr/>
        <a:lstStyle/>
        <a:p>
          <a:endParaRPr lang="en-US"/>
        </a:p>
      </dgm:t>
    </dgm:pt>
    <dgm:pt modelId="{3B3CEFA2-72D8-4F2A-9C8A-442FEEA03CFB}" type="sibTrans" cxnId="{5513DE34-EC4E-4EB3-BC70-381C3545F3D1}">
      <dgm:prSet/>
      <dgm:spPr/>
      <dgm:t>
        <a:bodyPr/>
        <a:lstStyle/>
        <a:p>
          <a:endParaRPr lang="en-US"/>
        </a:p>
      </dgm:t>
    </dgm:pt>
    <dgm:pt modelId="{241A03C3-A9C8-4982-9D58-B9F26BB91721}">
      <dgm:prSet phldrT="[Texte]" custT="1"/>
      <dgm:spPr/>
      <dgm:t>
        <a:bodyPr/>
        <a:lstStyle/>
        <a:p>
          <a:pPr algn="r"/>
          <a:r>
            <a:rPr lang="fr-FR" sz="1400" dirty="0" smtClean="0"/>
            <a:t>Implémentation, contrôle, inspection     et investigation</a:t>
          </a:r>
          <a:endParaRPr lang="en-US" sz="1400" dirty="0"/>
        </a:p>
      </dgm:t>
    </dgm:pt>
    <dgm:pt modelId="{D3B27935-6965-4243-9A52-C59C39311B7B}" type="parTrans" cxnId="{DAF2EA9A-4761-462F-BFE6-4E87B9CBD787}">
      <dgm:prSet/>
      <dgm:spPr/>
      <dgm:t>
        <a:bodyPr/>
        <a:lstStyle/>
        <a:p>
          <a:endParaRPr lang="en-US"/>
        </a:p>
      </dgm:t>
    </dgm:pt>
    <dgm:pt modelId="{28951C07-4E65-4975-B3EC-50FEF153F011}" type="sibTrans" cxnId="{DAF2EA9A-4761-462F-BFE6-4E87B9CBD787}">
      <dgm:prSet/>
      <dgm:spPr/>
      <dgm:t>
        <a:bodyPr/>
        <a:lstStyle/>
        <a:p>
          <a:endParaRPr lang="en-US"/>
        </a:p>
      </dgm:t>
    </dgm:pt>
    <dgm:pt modelId="{AB87707D-05F8-4D22-9670-EB765AB65604}">
      <dgm:prSet phldrT="[Texte]" custT="1"/>
      <dgm:spPr/>
      <dgm:t>
        <a:bodyPr/>
        <a:lstStyle/>
        <a:p>
          <a:pPr algn="r"/>
          <a:r>
            <a:rPr lang="fr-FR" sz="1400" dirty="0" smtClean="0"/>
            <a:t>Certification,  accréditation et sanction</a:t>
          </a:r>
          <a:endParaRPr lang="en-US" sz="1400" dirty="0"/>
        </a:p>
      </dgm:t>
    </dgm:pt>
    <dgm:pt modelId="{690C02D3-6A99-4D2B-BA32-FDF56E986D83}" type="parTrans" cxnId="{085E9323-4F9F-4826-BEFA-886E82A615E8}">
      <dgm:prSet/>
      <dgm:spPr/>
      <dgm:t>
        <a:bodyPr/>
        <a:lstStyle/>
        <a:p>
          <a:endParaRPr lang="en-US"/>
        </a:p>
      </dgm:t>
    </dgm:pt>
    <dgm:pt modelId="{E63A9FB3-6947-4731-BD50-384344BF6F01}" type="sibTrans" cxnId="{085E9323-4F9F-4826-BEFA-886E82A615E8}">
      <dgm:prSet/>
      <dgm:spPr/>
      <dgm:t>
        <a:bodyPr/>
        <a:lstStyle/>
        <a:p>
          <a:endParaRPr lang="en-US"/>
        </a:p>
      </dgm:t>
    </dgm:pt>
    <dgm:pt modelId="{B7B8EFA4-582F-4E23-88D2-E10492187D12}" type="pres">
      <dgm:prSet presAssocID="{F701056A-4091-4363-97C3-DAE4492FDBF0}" presName="composite" presStyleCnt="0">
        <dgm:presLayoutVars>
          <dgm:chMax val="5"/>
          <dgm:dir/>
          <dgm:resizeHandles val="exact"/>
        </dgm:presLayoutVars>
      </dgm:prSet>
      <dgm:spPr/>
    </dgm:pt>
    <dgm:pt modelId="{88E304A5-8CC5-421B-BA7A-EFE32BFF31E4}" type="pres">
      <dgm:prSet presAssocID="{95C4493D-09F0-4933-845E-BAEF0CB4BEF2}" presName="circle1" presStyleLbl="lnNode1" presStyleIdx="0" presStyleCnt="3"/>
      <dgm:spPr/>
    </dgm:pt>
    <dgm:pt modelId="{BF954105-C993-4F5B-BDFD-B699F3AC76EA}" type="pres">
      <dgm:prSet presAssocID="{95C4493D-09F0-4933-845E-BAEF0CB4BEF2}" presName="text1" presStyleLbl="revTx" presStyleIdx="0" presStyleCnt="3" custScaleX="225374">
        <dgm:presLayoutVars>
          <dgm:bulletEnabled val="1"/>
        </dgm:presLayoutVars>
      </dgm:prSet>
      <dgm:spPr/>
      <dgm:t>
        <a:bodyPr/>
        <a:lstStyle/>
        <a:p>
          <a:endParaRPr lang="en-US"/>
        </a:p>
      </dgm:t>
    </dgm:pt>
    <dgm:pt modelId="{AB70B13E-8932-4C1F-B8DB-4697BF3E441A}" type="pres">
      <dgm:prSet presAssocID="{95C4493D-09F0-4933-845E-BAEF0CB4BEF2}" presName="line1" presStyleLbl="callout" presStyleIdx="0" presStyleCnt="6"/>
      <dgm:spPr/>
    </dgm:pt>
    <dgm:pt modelId="{761F075D-5015-427E-9F61-AF0A5B4841CF}" type="pres">
      <dgm:prSet presAssocID="{95C4493D-09F0-4933-845E-BAEF0CB4BEF2}" presName="d1" presStyleLbl="callout" presStyleIdx="1" presStyleCnt="6"/>
      <dgm:spPr/>
    </dgm:pt>
    <dgm:pt modelId="{54AD0EC6-2674-4210-944C-7AB05BFF7F42}" type="pres">
      <dgm:prSet presAssocID="{241A03C3-A9C8-4982-9D58-B9F26BB91721}" presName="circle2" presStyleLbl="lnNode1" presStyleIdx="1" presStyleCnt="3"/>
      <dgm:spPr/>
    </dgm:pt>
    <dgm:pt modelId="{7D2ACB37-4707-4BD8-8ED7-638B881D1550}" type="pres">
      <dgm:prSet presAssocID="{241A03C3-A9C8-4982-9D58-B9F26BB91721}" presName="text2" presStyleLbl="revTx" presStyleIdx="1" presStyleCnt="3" custScaleX="184738" custLinFactNeighborX="1878">
        <dgm:presLayoutVars>
          <dgm:bulletEnabled val="1"/>
        </dgm:presLayoutVars>
      </dgm:prSet>
      <dgm:spPr/>
      <dgm:t>
        <a:bodyPr/>
        <a:lstStyle/>
        <a:p>
          <a:endParaRPr lang="en-US"/>
        </a:p>
      </dgm:t>
    </dgm:pt>
    <dgm:pt modelId="{3B1A019A-87F7-4AF6-844C-00DA7A2EDB07}" type="pres">
      <dgm:prSet presAssocID="{241A03C3-A9C8-4982-9D58-B9F26BB91721}" presName="line2" presStyleLbl="callout" presStyleIdx="2" presStyleCnt="6"/>
      <dgm:spPr/>
    </dgm:pt>
    <dgm:pt modelId="{29E13DF8-8C70-48FE-8F3E-EFD17009C741}" type="pres">
      <dgm:prSet presAssocID="{241A03C3-A9C8-4982-9D58-B9F26BB91721}" presName="d2" presStyleLbl="callout" presStyleIdx="3" presStyleCnt="6"/>
      <dgm:spPr/>
    </dgm:pt>
    <dgm:pt modelId="{4D1C7F35-E537-46BF-9E74-F302C43B8942}" type="pres">
      <dgm:prSet presAssocID="{AB87707D-05F8-4D22-9670-EB765AB65604}" presName="circle3" presStyleLbl="lnNode1" presStyleIdx="2" presStyleCnt="3"/>
      <dgm:spPr/>
    </dgm:pt>
    <dgm:pt modelId="{EC745080-D19A-43AE-AB79-1D33133FF337}" type="pres">
      <dgm:prSet presAssocID="{AB87707D-05F8-4D22-9670-EB765AB65604}" presName="text3" presStyleLbl="revTx" presStyleIdx="2" presStyleCnt="3" custScaleX="199631" custLinFactNeighborX="-7246">
        <dgm:presLayoutVars>
          <dgm:bulletEnabled val="1"/>
        </dgm:presLayoutVars>
      </dgm:prSet>
      <dgm:spPr/>
      <dgm:t>
        <a:bodyPr/>
        <a:lstStyle/>
        <a:p>
          <a:endParaRPr lang="en-US"/>
        </a:p>
      </dgm:t>
    </dgm:pt>
    <dgm:pt modelId="{E27005B5-3168-4CDD-84BE-4B8C1F07FF6A}" type="pres">
      <dgm:prSet presAssocID="{AB87707D-05F8-4D22-9670-EB765AB65604}" presName="line3" presStyleLbl="callout" presStyleIdx="4" presStyleCnt="6"/>
      <dgm:spPr/>
    </dgm:pt>
    <dgm:pt modelId="{FD5C569C-26F7-49D2-8467-D583F4E5D670}" type="pres">
      <dgm:prSet presAssocID="{AB87707D-05F8-4D22-9670-EB765AB65604}" presName="d3" presStyleLbl="callout" presStyleIdx="5" presStyleCnt="6"/>
      <dgm:spPr/>
    </dgm:pt>
  </dgm:ptLst>
  <dgm:cxnLst>
    <dgm:cxn modelId="{2E1BA6F8-2F7B-43F3-BB91-2682C7A392EC}" type="presOf" srcId="{AB87707D-05F8-4D22-9670-EB765AB65604}" destId="{EC745080-D19A-43AE-AB79-1D33133FF337}" srcOrd="0" destOrd="0" presId="urn:microsoft.com/office/officeart/2005/8/layout/target1"/>
    <dgm:cxn modelId="{E5EA0B1E-7395-432E-A0CD-98E856B5132D}" type="presOf" srcId="{F701056A-4091-4363-97C3-DAE4492FDBF0}" destId="{B7B8EFA4-582F-4E23-88D2-E10492187D12}" srcOrd="0" destOrd="0" presId="urn:microsoft.com/office/officeart/2005/8/layout/target1"/>
    <dgm:cxn modelId="{59DB0F8C-3F69-4D54-B1C5-0CEA7D5A9EA1}" type="presOf" srcId="{241A03C3-A9C8-4982-9D58-B9F26BB91721}" destId="{7D2ACB37-4707-4BD8-8ED7-638B881D1550}" srcOrd="0" destOrd="0" presId="urn:microsoft.com/office/officeart/2005/8/layout/target1"/>
    <dgm:cxn modelId="{5513DE34-EC4E-4EB3-BC70-381C3545F3D1}" srcId="{F701056A-4091-4363-97C3-DAE4492FDBF0}" destId="{95C4493D-09F0-4933-845E-BAEF0CB4BEF2}" srcOrd="0" destOrd="0" parTransId="{0AE0231E-B5F7-4C03-B6FE-173FCC113ECF}" sibTransId="{3B3CEFA2-72D8-4F2A-9C8A-442FEEA03CFB}"/>
    <dgm:cxn modelId="{365B5CC6-8BF8-4360-B0F9-90DE2E6345CC}" type="presOf" srcId="{95C4493D-09F0-4933-845E-BAEF0CB4BEF2}" destId="{BF954105-C993-4F5B-BDFD-B699F3AC76EA}" srcOrd="0" destOrd="0" presId="urn:microsoft.com/office/officeart/2005/8/layout/target1"/>
    <dgm:cxn modelId="{DAF2EA9A-4761-462F-BFE6-4E87B9CBD787}" srcId="{F701056A-4091-4363-97C3-DAE4492FDBF0}" destId="{241A03C3-A9C8-4982-9D58-B9F26BB91721}" srcOrd="1" destOrd="0" parTransId="{D3B27935-6965-4243-9A52-C59C39311B7B}" sibTransId="{28951C07-4E65-4975-B3EC-50FEF153F011}"/>
    <dgm:cxn modelId="{085E9323-4F9F-4826-BEFA-886E82A615E8}" srcId="{F701056A-4091-4363-97C3-DAE4492FDBF0}" destId="{AB87707D-05F8-4D22-9670-EB765AB65604}" srcOrd="2" destOrd="0" parTransId="{690C02D3-6A99-4D2B-BA32-FDF56E986D83}" sibTransId="{E63A9FB3-6947-4731-BD50-384344BF6F01}"/>
    <dgm:cxn modelId="{C9E07DBC-3AAF-489B-B1B7-F162A05755E4}" type="presParOf" srcId="{B7B8EFA4-582F-4E23-88D2-E10492187D12}" destId="{88E304A5-8CC5-421B-BA7A-EFE32BFF31E4}" srcOrd="0" destOrd="0" presId="urn:microsoft.com/office/officeart/2005/8/layout/target1"/>
    <dgm:cxn modelId="{57D27BBB-BF8C-4D6C-8D06-F6E0A46923C5}" type="presParOf" srcId="{B7B8EFA4-582F-4E23-88D2-E10492187D12}" destId="{BF954105-C993-4F5B-BDFD-B699F3AC76EA}" srcOrd="1" destOrd="0" presId="urn:microsoft.com/office/officeart/2005/8/layout/target1"/>
    <dgm:cxn modelId="{D6AFD675-6283-476D-BA79-713E43E13F91}" type="presParOf" srcId="{B7B8EFA4-582F-4E23-88D2-E10492187D12}" destId="{AB70B13E-8932-4C1F-B8DB-4697BF3E441A}" srcOrd="2" destOrd="0" presId="urn:microsoft.com/office/officeart/2005/8/layout/target1"/>
    <dgm:cxn modelId="{5EE9465C-D791-4C1E-9A8D-33A2AC78FA82}" type="presParOf" srcId="{B7B8EFA4-582F-4E23-88D2-E10492187D12}" destId="{761F075D-5015-427E-9F61-AF0A5B4841CF}" srcOrd="3" destOrd="0" presId="urn:microsoft.com/office/officeart/2005/8/layout/target1"/>
    <dgm:cxn modelId="{304983C1-354B-490E-8AE4-E90DAA77A7DD}" type="presParOf" srcId="{B7B8EFA4-582F-4E23-88D2-E10492187D12}" destId="{54AD0EC6-2674-4210-944C-7AB05BFF7F42}" srcOrd="4" destOrd="0" presId="urn:microsoft.com/office/officeart/2005/8/layout/target1"/>
    <dgm:cxn modelId="{FECCF041-9C4C-4F16-9CF9-8CA565797165}" type="presParOf" srcId="{B7B8EFA4-582F-4E23-88D2-E10492187D12}" destId="{7D2ACB37-4707-4BD8-8ED7-638B881D1550}" srcOrd="5" destOrd="0" presId="urn:microsoft.com/office/officeart/2005/8/layout/target1"/>
    <dgm:cxn modelId="{A8762BE4-1ADF-4A37-8763-35A6D40F8F1B}" type="presParOf" srcId="{B7B8EFA4-582F-4E23-88D2-E10492187D12}" destId="{3B1A019A-87F7-4AF6-844C-00DA7A2EDB07}" srcOrd="6" destOrd="0" presId="urn:microsoft.com/office/officeart/2005/8/layout/target1"/>
    <dgm:cxn modelId="{32D9C592-E698-4590-BF3A-5303935E3071}" type="presParOf" srcId="{B7B8EFA4-582F-4E23-88D2-E10492187D12}" destId="{29E13DF8-8C70-48FE-8F3E-EFD17009C741}" srcOrd="7" destOrd="0" presId="urn:microsoft.com/office/officeart/2005/8/layout/target1"/>
    <dgm:cxn modelId="{5A1B6F57-D42C-4DBB-9360-BFFF5972E4F6}" type="presParOf" srcId="{B7B8EFA4-582F-4E23-88D2-E10492187D12}" destId="{4D1C7F35-E537-46BF-9E74-F302C43B8942}" srcOrd="8" destOrd="0" presId="urn:microsoft.com/office/officeart/2005/8/layout/target1"/>
    <dgm:cxn modelId="{C0DDF38A-7CDC-41FE-9748-3C5D15C6D225}" type="presParOf" srcId="{B7B8EFA4-582F-4E23-88D2-E10492187D12}" destId="{EC745080-D19A-43AE-AB79-1D33133FF337}" srcOrd="9" destOrd="0" presId="urn:microsoft.com/office/officeart/2005/8/layout/target1"/>
    <dgm:cxn modelId="{BD7A8B4F-6DD5-4B1A-88A0-87E6C27C6174}" type="presParOf" srcId="{B7B8EFA4-582F-4E23-88D2-E10492187D12}" destId="{E27005B5-3168-4CDD-84BE-4B8C1F07FF6A}" srcOrd="10" destOrd="0" presId="urn:microsoft.com/office/officeart/2005/8/layout/target1"/>
    <dgm:cxn modelId="{753556C8-F0F3-41F3-AED7-3C4856B01CC8}" type="presParOf" srcId="{B7B8EFA4-582F-4E23-88D2-E10492187D12}" destId="{FD5C569C-26F7-49D2-8467-D583F4E5D670}" srcOrd="11" destOrd="0" presId="urn:microsoft.com/office/officeart/2005/8/layout/target1"/>
  </dgm:cxnLst>
  <dgm:bg/>
  <dgm:whole/>
</dgm:dataModel>
</file>

<file path=ppt/diagrams/data2.xml><?xml version="1.0" encoding="utf-8"?>
<dgm:dataModel xmlns:dgm="http://schemas.openxmlformats.org/drawingml/2006/diagram" xmlns:a="http://schemas.openxmlformats.org/drawingml/2006/main">
  <dgm:ptLst>
    <dgm:pt modelId="{311607AD-81DD-4AFA-B04E-6A923576AD6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B5C0746-104C-4A88-BC40-3D5C083303BC}">
      <dgm:prSet phldrT="[Texte]" custT="1"/>
      <dgm:spPr/>
      <dgm:t>
        <a:bodyPr/>
        <a:lstStyle/>
        <a:p>
          <a:r>
            <a:rPr lang="fr-FR" sz="1200" dirty="0" smtClean="0"/>
            <a:t>CONSUPE</a:t>
          </a:r>
          <a:r>
            <a:rPr lang="fr-FR" sz="1400" dirty="0" smtClean="0"/>
            <a:t> </a:t>
          </a:r>
          <a:endParaRPr lang="en-US" sz="1400" dirty="0"/>
        </a:p>
      </dgm:t>
    </dgm:pt>
    <dgm:pt modelId="{9F6CD4F3-2692-43E6-96D4-C8AA86B8AB04}" type="parTrans" cxnId="{EA40CC57-BC76-4F88-9E05-EC78F6A7063D}">
      <dgm:prSet/>
      <dgm:spPr/>
      <dgm:t>
        <a:bodyPr/>
        <a:lstStyle/>
        <a:p>
          <a:endParaRPr lang="en-US"/>
        </a:p>
      </dgm:t>
    </dgm:pt>
    <dgm:pt modelId="{578E6305-CBAE-49B9-A1E5-47A7C59D41AA}" type="sibTrans" cxnId="{EA40CC57-BC76-4F88-9E05-EC78F6A7063D}">
      <dgm:prSet/>
      <dgm:spPr/>
      <dgm:t>
        <a:bodyPr/>
        <a:lstStyle/>
        <a:p>
          <a:endParaRPr lang="en-US"/>
        </a:p>
      </dgm:t>
    </dgm:pt>
    <dgm:pt modelId="{66F7E4C1-B42D-43E6-8A24-BCDA7AD7075A}">
      <dgm:prSet phldrT="[Texte]" custT="1"/>
      <dgm:spPr/>
      <dgm:t>
        <a:bodyPr/>
        <a:lstStyle/>
        <a:p>
          <a:r>
            <a:rPr lang="fr-FR" sz="1200" dirty="0" smtClean="0"/>
            <a:t>ANIF – CONAC – Chambre des comptes…</a:t>
          </a:r>
          <a:endParaRPr lang="en-US" sz="1200" dirty="0"/>
        </a:p>
      </dgm:t>
    </dgm:pt>
    <dgm:pt modelId="{6DFBDEFB-1024-4D4F-921A-88EEBB736B87}" type="parTrans" cxnId="{6A05FBBE-2E52-4F41-BD76-E918C64025C6}">
      <dgm:prSet/>
      <dgm:spPr/>
      <dgm:t>
        <a:bodyPr/>
        <a:lstStyle/>
        <a:p>
          <a:endParaRPr lang="en-US"/>
        </a:p>
      </dgm:t>
    </dgm:pt>
    <dgm:pt modelId="{FF2A90F0-AEAE-41C3-B00B-7897C4994EEF}" type="sibTrans" cxnId="{6A05FBBE-2E52-4F41-BD76-E918C64025C6}">
      <dgm:prSet/>
      <dgm:spPr/>
      <dgm:t>
        <a:bodyPr/>
        <a:lstStyle/>
        <a:p>
          <a:endParaRPr lang="en-US"/>
        </a:p>
      </dgm:t>
    </dgm:pt>
    <dgm:pt modelId="{EEA92992-2E20-42BF-AFF0-039CE0F770EA}">
      <dgm:prSet phldrT="[Texte]" custT="1"/>
      <dgm:spPr/>
      <dgm:t>
        <a:bodyPr/>
        <a:lstStyle/>
        <a:p>
          <a:pPr>
            <a:lnSpc>
              <a:spcPct val="90000"/>
            </a:lnSpc>
            <a:spcAft>
              <a:spcPts val="0"/>
            </a:spcAft>
          </a:pPr>
          <a:r>
            <a:rPr lang="fr-FR" sz="1200" dirty="0" smtClean="0"/>
            <a:t>Experts comptables -  </a:t>
          </a:r>
        </a:p>
        <a:p>
          <a:pPr>
            <a:lnSpc>
              <a:spcPct val="90000"/>
            </a:lnSpc>
            <a:spcAft>
              <a:spcPts val="0"/>
            </a:spcAft>
          </a:pPr>
          <a:r>
            <a:rPr lang="fr-FR" sz="1200" dirty="0" smtClean="0"/>
            <a:t>Commissaires Aux Comptes, justice…</a:t>
          </a:r>
          <a:endParaRPr lang="en-US" sz="1200" dirty="0"/>
        </a:p>
      </dgm:t>
    </dgm:pt>
    <dgm:pt modelId="{484A8D9D-9F42-4F43-A60F-63681A49A897}" type="parTrans" cxnId="{3A3CDB9B-7B0E-4A89-8B0D-1E098EA17A34}">
      <dgm:prSet/>
      <dgm:spPr/>
      <dgm:t>
        <a:bodyPr/>
        <a:lstStyle/>
        <a:p>
          <a:endParaRPr lang="en-US"/>
        </a:p>
      </dgm:t>
    </dgm:pt>
    <dgm:pt modelId="{8B3A4DAC-9D15-48C0-9618-F5976DFAFF40}" type="sibTrans" cxnId="{3A3CDB9B-7B0E-4A89-8B0D-1E098EA17A34}">
      <dgm:prSet/>
      <dgm:spPr/>
      <dgm:t>
        <a:bodyPr/>
        <a:lstStyle/>
        <a:p>
          <a:endParaRPr lang="en-US"/>
        </a:p>
      </dgm:t>
    </dgm:pt>
    <dgm:pt modelId="{3E4F2BA0-E25A-4E47-9C42-4A4B2BD2F2AC}" type="pres">
      <dgm:prSet presAssocID="{311607AD-81DD-4AFA-B04E-6A923576AD61}" presName="linear" presStyleCnt="0">
        <dgm:presLayoutVars>
          <dgm:dir/>
          <dgm:animLvl val="lvl"/>
          <dgm:resizeHandles val="exact"/>
        </dgm:presLayoutVars>
      </dgm:prSet>
      <dgm:spPr/>
      <dgm:t>
        <a:bodyPr/>
        <a:lstStyle/>
        <a:p>
          <a:endParaRPr lang="en-US"/>
        </a:p>
      </dgm:t>
    </dgm:pt>
    <dgm:pt modelId="{B1FF1EE7-28CA-4E3E-9E49-7DA0934EB289}" type="pres">
      <dgm:prSet presAssocID="{CB5C0746-104C-4A88-BC40-3D5C083303BC}" presName="parentLin" presStyleCnt="0"/>
      <dgm:spPr/>
    </dgm:pt>
    <dgm:pt modelId="{CAABF192-D7DC-41CA-AE06-9E3D8633BDBE}" type="pres">
      <dgm:prSet presAssocID="{CB5C0746-104C-4A88-BC40-3D5C083303BC}" presName="parentLeftMargin" presStyleLbl="node1" presStyleIdx="0" presStyleCnt="3"/>
      <dgm:spPr/>
      <dgm:t>
        <a:bodyPr/>
        <a:lstStyle/>
        <a:p>
          <a:endParaRPr lang="en-US"/>
        </a:p>
      </dgm:t>
    </dgm:pt>
    <dgm:pt modelId="{07EC2AD5-EE9A-4288-815A-6BF99A0303FD}" type="pres">
      <dgm:prSet presAssocID="{CB5C0746-104C-4A88-BC40-3D5C083303BC}" presName="parentText" presStyleLbl="node1" presStyleIdx="0" presStyleCnt="3">
        <dgm:presLayoutVars>
          <dgm:chMax val="0"/>
          <dgm:bulletEnabled val="1"/>
        </dgm:presLayoutVars>
      </dgm:prSet>
      <dgm:spPr/>
      <dgm:t>
        <a:bodyPr/>
        <a:lstStyle/>
        <a:p>
          <a:endParaRPr lang="en-US"/>
        </a:p>
      </dgm:t>
    </dgm:pt>
    <dgm:pt modelId="{88BE5FC2-301C-4BB9-AF7D-96DC24866FF7}" type="pres">
      <dgm:prSet presAssocID="{CB5C0746-104C-4A88-BC40-3D5C083303BC}" presName="negativeSpace" presStyleCnt="0"/>
      <dgm:spPr/>
    </dgm:pt>
    <dgm:pt modelId="{FB9AC519-F6EA-4231-BC20-F69CF644740F}" type="pres">
      <dgm:prSet presAssocID="{CB5C0746-104C-4A88-BC40-3D5C083303BC}" presName="childText" presStyleLbl="conFgAcc1" presStyleIdx="0" presStyleCnt="3">
        <dgm:presLayoutVars>
          <dgm:bulletEnabled val="1"/>
        </dgm:presLayoutVars>
      </dgm:prSet>
      <dgm:spPr/>
    </dgm:pt>
    <dgm:pt modelId="{9FF2AF06-B6C5-48DB-8B3B-AD5A9636E20A}" type="pres">
      <dgm:prSet presAssocID="{578E6305-CBAE-49B9-A1E5-47A7C59D41AA}" presName="spaceBetweenRectangles" presStyleCnt="0"/>
      <dgm:spPr/>
    </dgm:pt>
    <dgm:pt modelId="{2A70E9A5-EAEA-4513-9A3E-8C21EA36EE6E}" type="pres">
      <dgm:prSet presAssocID="{66F7E4C1-B42D-43E6-8A24-BCDA7AD7075A}" presName="parentLin" presStyleCnt="0"/>
      <dgm:spPr/>
    </dgm:pt>
    <dgm:pt modelId="{561005A0-3A88-4DEA-AA7B-75E9B813DD29}" type="pres">
      <dgm:prSet presAssocID="{66F7E4C1-B42D-43E6-8A24-BCDA7AD7075A}" presName="parentLeftMargin" presStyleLbl="node1" presStyleIdx="0" presStyleCnt="3"/>
      <dgm:spPr/>
      <dgm:t>
        <a:bodyPr/>
        <a:lstStyle/>
        <a:p>
          <a:endParaRPr lang="en-US"/>
        </a:p>
      </dgm:t>
    </dgm:pt>
    <dgm:pt modelId="{EDE3B107-F7F6-4082-915E-2587B1BB0F2D}" type="pres">
      <dgm:prSet presAssocID="{66F7E4C1-B42D-43E6-8A24-BCDA7AD7075A}" presName="parentText" presStyleLbl="node1" presStyleIdx="1" presStyleCnt="3">
        <dgm:presLayoutVars>
          <dgm:chMax val="0"/>
          <dgm:bulletEnabled val="1"/>
        </dgm:presLayoutVars>
      </dgm:prSet>
      <dgm:spPr/>
      <dgm:t>
        <a:bodyPr/>
        <a:lstStyle/>
        <a:p>
          <a:endParaRPr lang="en-US"/>
        </a:p>
      </dgm:t>
    </dgm:pt>
    <dgm:pt modelId="{A2A232C4-CFC2-48BA-BAD7-847D4BFCA9B0}" type="pres">
      <dgm:prSet presAssocID="{66F7E4C1-B42D-43E6-8A24-BCDA7AD7075A}" presName="negativeSpace" presStyleCnt="0"/>
      <dgm:spPr/>
    </dgm:pt>
    <dgm:pt modelId="{F6252BC4-F920-4DB6-B274-F64434E20A58}" type="pres">
      <dgm:prSet presAssocID="{66F7E4C1-B42D-43E6-8A24-BCDA7AD7075A}" presName="childText" presStyleLbl="conFgAcc1" presStyleIdx="1" presStyleCnt="3">
        <dgm:presLayoutVars>
          <dgm:bulletEnabled val="1"/>
        </dgm:presLayoutVars>
      </dgm:prSet>
      <dgm:spPr/>
    </dgm:pt>
    <dgm:pt modelId="{95462A0C-A354-42A9-BE27-47DCF4B88BD1}" type="pres">
      <dgm:prSet presAssocID="{FF2A90F0-AEAE-41C3-B00B-7897C4994EEF}" presName="spaceBetweenRectangles" presStyleCnt="0"/>
      <dgm:spPr/>
    </dgm:pt>
    <dgm:pt modelId="{73064E57-32D6-42AE-BFDB-DEF1A0305F3B}" type="pres">
      <dgm:prSet presAssocID="{EEA92992-2E20-42BF-AFF0-039CE0F770EA}" presName="parentLin" presStyleCnt="0"/>
      <dgm:spPr/>
    </dgm:pt>
    <dgm:pt modelId="{38F9B20B-8BC1-4A56-96CC-EEA1A81E469F}" type="pres">
      <dgm:prSet presAssocID="{EEA92992-2E20-42BF-AFF0-039CE0F770EA}" presName="parentLeftMargin" presStyleLbl="node1" presStyleIdx="1" presStyleCnt="3"/>
      <dgm:spPr/>
      <dgm:t>
        <a:bodyPr/>
        <a:lstStyle/>
        <a:p>
          <a:endParaRPr lang="en-US"/>
        </a:p>
      </dgm:t>
    </dgm:pt>
    <dgm:pt modelId="{625A99A3-A853-4804-A381-273AD4D53C7A}" type="pres">
      <dgm:prSet presAssocID="{EEA92992-2E20-42BF-AFF0-039CE0F770EA}" presName="parentText" presStyleLbl="node1" presStyleIdx="2" presStyleCnt="3">
        <dgm:presLayoutVars>
          <dgm:chMax val="0"/>
          <dgm:bulletEnabled val="1"/>
        </dgm:presLayoutVars>
      </dgm:prSet>
      <dgm:spPr/>
      <dgm:t>
        <a:bodyPr/>
        <a:lstStyle/>
        <a:p>
          <a:endParaRPr lang="en-US"/>
        </a:p>
      </dgm:t>
    </dgm:pt>
    <dgm:pt modelId="{21311323-CDDB-4EB2-B1D8-7712966FF2F0}" type="pres">
      <dgm:prSet presAssocID="{EEA92992-2E20-42BF-AFF0-039CE0F770EA}" presName="negativeSpace" presStyleCnt="0"/>
      <dgm:spPr/>
    </dgm:pt>
    <dgm:pt modelId="{135DE6BF-84E6-45CE-9366-7A5BB90A4322}" type="pres">
      <dgm:prSet presAssocID="{EEA92992-2E20-42BF-AFF0-039CE0F770EA}" presName="childText" presStyleLbl="conFgAcc1" presStyleIdx="2" presStyleCnt="3">
        <dgm:presLayoutVars>
          <dgm:bulletEnabled val="1"/>
        </dgm:presLayoutVars>
      </dgm:prSet>
      <dgm:spPr/>
    </dgm:pt>
  </dgm:ptLst>
  <dgm:cxnLst>
    <dgm:cxn modelId="{EA40CC57-BC76-4F88-9E05-EC78F6A7063D}" srcId="{311607AD-81DD-4AFA-B04E-6A923576AD61}" destId="{CB5C0746-104C-4A88-BC40-3D5C083303BC}" srcOrd="0" destOrd="0" parTransId="{9F6CD4F3-2692-43E6-96D4-C8AA86B8AB04}" sibTransId="{578E6305-CBAE-49B9-A1E5-47A7C59D41AA}"/>
    <dgm:cxn modelId="{889994EE-52CF-46EC-B708-9ACF063EC529}" type="presOf" srcId="{EEA92992-2E20-42BF-AFF0-039CE0F770EA}" destId="{625A99A3-A853-4804-A381-273AD4D53C7A}" srcOrd="1" destOrd="0" presId="urn:microsoft.com/office/officeart/2005/8/layout/list1"/>
    <dgm:cxn modelId="{6DE21253-8A59-4320-996E-4DB1E4D4EAA6}" type="presOf" srcId="{66F7E4C1-B42D-43E6-8A24-BCDA7AD7075A}" destId="{EDE3B107-F7F6-4082-915E-2587B1BB0F2D}" srcOrd="1" destOrd="0" presId="urn:microsoft.com/office/officeart/2005/8/layout/list1"/>
    <dgm:cxn modelId="{6A05FBBE-2E52-4F41-BD76-E918C64025C6}" srcId="{311607AD-81DD-4AFA-B04E-6A923576AD61}" destId="{66F7E4C1-B42D-43E6-8A24-BCDA7AD7075A}" srcOrd="1" destOrd="0" parTransId="{6DFBDEFB-1024-4D4F-921A-88EEBB736B87}" sibTransId="{FF2A90F0-AEAE-41C3-B00B-7897C4994EEF}"/>
    <dgm:cxn modelId="{E0C1600C-9A25-42A7-94EB-7FCCBFBEDAED}" type="presOf" srcId="{EEA92992-2E20-42BF-AFF0-039CE0F770EA}" destId="{38F9B20B-8BC1-4A56-96CC-EEA1A81E469F}" srcOrd="0" destOrd="0" presId="urn:microsoft.com/office/officeart/2005/8/layout/list1"/>
    <dgm:cxn modelId="{6283084D-F08F-4135-8746-1D3216B1B04C}" type="presOf" srcId="{311607AD-81DD-4AFA-B04E-6A923576AD61}" destId="{3E4F2BA0-E25A-4E47-9C42-4A4B2BD2F2AC}" srcOrd="0" destOrd="0" presId="urn:microsoft.com/office/officeart/2005/8/layout/list1"/>
    <dgm:cxn modelId="{6BA2E137-3866-4332-9AA0-118A57FD1BF1}" type="presOf" srcId="{CB5C0746-104C-4A88-BC40-3D5C083303BC}" destId="{CAABF192-D7DC-41CA-AE06-9E3D8633BDBE}" srcOrd="0" destOrd="0" presId="urn:microsoft.com/office/officeart/2005/8/layout/list1"/>
    <dgm:cxn modelId="{3A3CDB9B-7B0E-4A89-8B0D-1E098EA17A34}" srcId="{311607AD-81DD-4AFA-B04E-6A923576AD61}" destId="{EEA92992-2E20-42BF-AFF0-039CE0F770EA}" srcOrd="2" destOrd="0" parTransId="{484A8D9D-9F42-4F43-A60F-63681A49A897}" sibTransId="{8B3A4DAC-9D15-48C0-9618-F5976DFAFF40}"/>
    <dgm:cxn modelId="{C0625884-3CFE-40E6-BF3B-7C2E026A340F}" type="presOf" srcId="{CB5C0746-104C-4A88-BC40-3D5C083303BC}" destId="{07EC2AD5-EE9A-4288-815A-6BF99A0303FD}" srcOrd="1" destOrd="0" presId="urn:microsoft.com/office/officeart/2005/8/layout/list1"/>
    <dgm:cxn modelId="{2A3E2358-AEFE-4B36-8648-E00346330251}" type="presOf" srcId="{66F7E4C1-B42D-43E6-8A24-BCDA7AD7075A}" destId="{561005A0-3A88-4DEA-AA7B-75E9B813DD29}" srcOrd="0" destOrd="0" presId="urn:microsoft.com/office/officeart/2005/8/layout/list1"/>
    <dgm:cxn modelId="{074A6111-710D-4FA6-AC77-37721475508D}" type="presParOf" srcId="{3E4F2BA0-E25A-4E47-9C42-4A4B2BD2F2AC}" destId="{B1FF1EE7-28CA-4E3E-9E49-7DA0934EB289}" srcOrd="0" destOrd="0" presId="urn:microsoft.com/office/officeart/2005/8/layout/list1"/>
    <dgm:cxn modelId="{5084D18C-3F66-4B76-A25D-B40FE9B9D22C}" type="presParOf" srcId="{B1FF1EE7-28CA-4E3E-9E49-7DA0934EB289}" destId="{CAABF192-D7DC-41CA-AE06-9E3D8633BDBE}" srcOrd="0" destOrd="0" presId="urn:microsoft.com/office/officeart/2005/8/layout/list1"/>
    <dgm:cxn modelId="{4EA74DEA-5669-4FCA-AFD6-DD4851F60977}" type="presParOf" srcId="{B1FF1EE7-28CA-4E3E-9E49-7DA0934EB289}" destId="{07EC2AD5-EE9A-4288-815A-6BF99A0303FD}" srcOrd="1" destOrd="0" presId="urn:microsoft.com/office/officeart/2005/8/layout/list1"/>
    <dgm:cxn modelId="{E4FBBA69-2B1A-4A51-B3CE-7D03A581FDD1}" type="presParOf" srcId="{3E4F2BA0-E25A-4E47-9C42-4A4B2BD2F2AC}" destId="{88BE5FC2-301C-4BB9-AF7D-96DC24866FF7}" srcOrd="1" destOrd="0" presId="urn:microsoft.com/office/officeart/2005/8/layout/list1"/>
    <dgm:cxn modelId="{F72AF920-9CF0-4CF9-B444-86E9703E10C0}" type="presParOf" srcId="{3E4F2BA0-E25A-4E47-9C42-4A4B2BD2F2AC}" destId="{FB9AC519-F6EA-4231-BC20-F69CF644740F}" srcOrd="2" destOrd="0" presId="urn:microsoft.com/office/officeart/2005/8/layout/list1"/>
    <dgm:cxn modelId="{6A162354-6B82-4BA3-8990-F184571379F4}" type="presParOf" srcId="{3E4F2BA0-E25A-4E47-9C42-4A4B2BD2F2AC}" destId="{9FF2AF06-B6C5-48DB-8B3B-AD5A9636E20A}" srcOrd="3" destOrd="0" presId="urn:microsoft.com/office/officeart/2005/8/layout/list1"/>
    <dgm:cxn modelId="{6B4C87F0-EEAB-4003-B947-3C0FC818236A}" type="presParOf" srcId="{3E4F2BA0-E25A-4E47-9C42-4A4B2BD2F2AC}" destId="{2A70E9A5-EAEA-4513-9A3E-8C21EA36EE6E}" srcOrd="4" destOrd="0" presId="urn:microsoft.com/office/officeart/2005/8/layout/list1"/>
    <dgm:cxn modelId="{B78615F7-78B3-4770-9D60-9F3FDDA9AA54}" type="presParOf" srcId="{2A70E9A5-EAEA-4513-9A3E-8C21EA36EE6E}" destId="{561005A0-3A88-4DEA-AA7B-75E9B813DD29}" srcOrd="0" destOrd="0" presId="urn:microsoft.com/office/officeart/2005/8/layout/list1"/>
    <dgm:cxn modelId="{7FD08784-2DF9-4DB0-AFBF-E7925EADB0B6}" type="presParOf" srcId="{2A70E9A5-EAEA-4513-9A3E-8C21EA36EE6E}" destId="{EDE3B107-F7F6-4082-915E-2587B1BB0F2D}" srcOrd="1" destOrd="0" presId="urn:microsoft.com/office/officeart/2005/8/layout/list1"/>
    <dgm:cxn modelId="{9B6050A5-7D94-4EA2-8A03-9BA10DC50F7F}" type="presParOf" srcId="{3E4F2BA0-E25A-4E47-9C42-4A4B2BD2F2AC}" destId="{A2A232C4-CFC2-48BA-BAD7-847D4BFCA9B0}" srcOrd="5" destOrd="0" presId="urn:microsoft.com/office/officeart/2005/8/layout/list1"/>
    <dgm:cxn modelId="{154D2BB6-44B4-474A-9F19-04E8576A0F42}" type="presParOf" srcId="{3E4F2BA0-E25A-4E47-9C42-4A4B2BD2F2AC}" destId="{F6252BC4-F920-4DB6-B274-F64434E20A58}" srcOrd="6" destOrd="0" presId="urn:microsoft.com/office/officeart/2005/8/layout/list1"/>
    <dgm:cxn modelId="{E1C41732-CB68-4FD6-852E-209AC31289D3}" type="presParOf" srcId="{3E4F2BA0-E25A-4E47-9C42-4A4B2BD2F2AC}" destId="{95462A0C-A354-42A9-BE27-47DCF4B88BD1}" srcOrd="7" destOrd="0" presId="urn:microsoft.com/office/officeart/2005/8/layout/list1"/>
    <dgm:cxn modelId="{EB124C0A-5616-4630-913D-8968CD30B34A}" type="presParOf" srcId="{3E4F2BA0-E25A-4E47-9C42-4A4B2BD2F2AC}" destId="{73064E57-32D6-42AE-BFDB-DEF1A0305F3B}" srcOrd="8" destOrd="0" presId="urn:microsoft.com/office/officeart/2005/8/layout/list1"/>
    <dgm:cxn modelId="{5C6A60EB-B112-4FAF-8787-E12E525CF496}" type="presParOf" srcId="{73064E57-32D6-42AE-BFDB-DEF1A0305F3B}" destId="{38F9B20B-8BC1-4A56-96CC-EEA1A81E469F}" srcOrd="0" destOrd="0" presId="urn:microsoft.com/office/officeart/2005/8/layout/list1"/>
    <dgm:cxn modelId="{4EDFA170-C8F6-46B5-A481-84FE0149A2F9}" type="presParOf" srcId="{73064E57-32D6-42AE-BFDB-DEF1A0305F3B}" destId="{625A99A3-A853-4804-A381-273AD4D53C7A}" srcOrd="1" destOrd="0" presId="urn:microsoft.com/office/officeart/2005/8/layout/list1"/>
    <dgm:cxn modelId="{34DF408D-0066-4320-97D6-E5B37C4F30AA}" type="presParOf" srcId="{3E4F2BA0-E25A-4E47-9C42-4A4B2BD2F2AC}" destId="{21311323-CDDB-4EB2-B1D8-7712966FF2F0}" srcOrd="9" destOrd="0" presId="urn:microsoft.com/office/officeart/2005/8/layout/list1"/>
    <dgm:cxn modelId="{DF620493-0FC9-4C86-AD35-27DC191D75AD}" type="presParOf" srcId="{3E4F2BA0-E25A-4E47-9C42-4A4B2BD2F2AC}" destId="{135DE6BF-84E6-45CE-9366-7A5BB90A4322}" srcOrd="10" destOrd="0" presId="urn:microsoft.com/office/officeart/2005/8/layout/list1"/>
  </dgm:cxnLst>
  <dgm:bg/>
  <dgm:whole/>
</dgm:dataModel>
</file>

<file path=ppt/diagrams/data3.xml><?xml version="1.0" encoding="utf-8"?>
<dgm:dataModel xmlns:dgm="http://schemas.openxmlformats.org/drawingml/2006/diagram" xmlns:a="http://schemas.openxmlformats.org/drawingml/2006/main">
  <dgm:ptLst>
    <dgm:pt modelId="{97BEECD2-8316-4260-B0C9-C5C187D8C587}" type="doc">
      <dgm:prSet loTypeId="urn:microsoft.com/office/officeart/2005/8/layout/arrow6" loCatId="process" qsTypeId="urn:microsoft.com/office/officeart/2005/8/quickstyle/simple1" qsCatId="simple" csTypeId="urn:microsoft.com/office/officeart/2005/8/colors/accent1_2" csCatId="accent1" phldr="0"/>
      <dgm:spPr/>
      <dgm:t>
        <a:bodyPr/>
        <a:lstStyle/>
        <a:p>
          <a:endParaRPr lang="en-US"/>
        </a:p>
      </dgm:t>
    </dgm:pt>
    <dgm:pt modelId="{07BFD317-CD3E-4F0D-9280-347929812C37}">
      <dgm:prSet phldrT="[Texte]" phldr="1"/>
      <dgm:spPr/>
      <dgm:t>
        <a:bodyPr/>
        <a:lstStyle/>
        <a:p>
          <a:endParaRPr lang="en-US"/>
        </a:p>
      </dgm:t>
    </dgm:pt>
    <dgm:pt modelId="{D1713194-D082-430D-BC2D-D59DDED60B6D}" type="parTrans" cxnId="{F590265D-0CE9-4C70-A3D8-5433FB1AC980}">
      <dgm:prSet/>
      <dgm:spPr/>
      <dgm:t>
        <a:bodyPr/>
        <a:lstStyle/>
        <a:p>
          <a:endParaRPr lang="en-US"/>
        </a:p>
      </dgm:t>
    </dgm:pt>
    <dgm:pt modelId="{0CF63330-A93E-4FED-B239-DF9FEEFE93E8}" type="sibTrans" cxnId="{F590265D-0CE9-4C70-A3D8-5433FB1AC980}">
      <dgm:prSet/>
      <dgm:spPr/>
      <dgm:t>
        <a:bodyPr/>
        <a:lstStyle/>
        <a:p>
          <a:endParaRPr lang="en-US"/>
        </a:p>
      </dgm:t>
    </dgm:pt>
    <dgm:pt modelId="{44EA23FA-F5FB-41AD-B34C-D4D4269C0FA9}">
      <dgm:prSet phldrT="[Texte]" phldr="1"/>
      <dgm:spPr/>
      <dgm:t>
        <a:bodyPr/>
        <a:lstStyle/>
        <a:p>
          <a:endParaRPr lang="en-US" dirty="0"/>
        </a:p>
      </dgm:t>
    </dgm:pt>
    <dgm:pt modelId="{89B3F1B7-E980-4C7B-9572-5BE6B91BB1F7}" type="parTrans" cxnId="{E7A86839-FD50-4C00-AE8A-470A510999CE}">
      <dgm:prSet/>
      <dgm:spPr/>
      <dgm:t>
        <a:bodyPr/>
        <a:lstStyle/>
        <a:p>
          <a:endParaRPr lang="en-US"/>
        </a:p>
      </dgm:t>
    </dgm:pt>
    <dgm:pt modelId="{260CFFF0-F4B2-48C9-BFFA-96FF1CE646F9}" type="sibTrans" cxnId="{E7A86839-FD50-4C00-AE8A-470A510999CE}">
      <dgm:prSet/>
      <dgm:spPr/>
      <dgm:t>
        <a:bodyPr/>
        <a:lstStyle/>
        <a:p>
          <a:endParaRPr lang="en-US"/>
        </a:p>
      </dgm:t>
    </dgm:pt>
    <dgm:pt modelId="{8EF9AC4A-B7BB-41CA-9A6A-D94DA6831FD2}" type="pres">
      <dgm:prSet presAssocID="{97BEECD2-8316-4260-B0C9-C5C187D8C587}" presName="compositeShape" presStyleCnt="0">
        <dgm:presLayoutVars>
          <dgm:chMax val="2"/>
          <dgm:dir/>
          <dgm:resizeHandles val="exact"/>
        </dgm:presLayoutVars>
      </dgm:prSet>
      <dgm:spPr/>
      <dgm:t>
        <a:bodyPr/>
        <a:lstStyle/>
        <a:p>
          <a:endParaRPr lang="en-US"/>
        </a:p>
      </dgm:t>
    </dgm:pt>
    <dgm:pt modelId="{F40A11AA-8B78-4CE5-B763-2BD489287997}" type="pres">
      <dgm:prSet presAssocID="{97BEECD2-8316-4260-B0C9-C5C187D8C587}" presName="ribbon" presStyleLbl="node1" presStyleIdx="0" presStyleCnt="1"/>
      <dgm:spPr/>
    </dgm:pt>
    <dgm:pt modelId="{FF9B6593-DA16-4373-A354-75DDD89955B7}" type="pres">
      <dgm:prSet presAssocID="{97BEECD2-8316-4260-B0C9-C5C187D8C587}" presName="leftArrowText" presStyleLbl="node1" presStyleIdx="0" presStyleCnt="1">
        <dgm:presLayoutVars>
          <dgm:chMax val="0"/>
          <dgm:bulletEnabled val="1"/>
        </dgm:presLayoutVars>
      </dgm:prSet>
      <dgm:spPr/>
      <dgm:t>
        <a:bodyPr/>
        <a:lstStyle/>
        <a:p>
          <a:endParaRPr lang="en-US"/>
        </a:p>
      </dgm:t>
    </dgm:pt>
    <dgm:pt modelId="{A576D09E-9B8E-457D-88CF-FF1C7F6C68AD}" type="pres">
      <dgm:prSet presAssocID="{97BEECD2-8316-4260-B0C9-C5C187D8C587}" presName="rightArrowText" presStyleLbl="node1" presStyleIdx="0" presStyleCnt="1">
        <dgm:presLayoutVars>
          <dgm:chMax val="0"/>
          <dgm:bulletEnabled val="1"/>
        </dgm:presLayoutVars>
      </dgm:prSet>
      <dgm:spPr/>
      <dgm:t>
        <a:bodyPr/>
        <a:lstStyle/>
        <a:p>
          <a:endParaRPr lang="en-US"/>
        </a:p>
      </dgm:t>
    </dgm:pt>
  </dgm:ptLst>
  <dgm:cxnLst>
    <dgm:cxn modelId="{F590265D-0CE9-4C70-A3D8-5433FB1AC980}" srcId="{97BEECD2-8316-4260-B0C9-C5C187D8C587}" destId="{07BFD317-CD3E-4F0D-9280-347929812C37}" srcOrd="0" destOrd="0" parTransId="{D1713194-D082-430D-BC2D-D59DDED60B6D}" sibTransId="{0CF63330-A93E-4FED-B239-DF9FEEFE93E8}"/>
    <dgm:cxn modelId="{0D5CF80B-C9D4-4DE5-929F-1CC016213012}" type="presOf" srcId="{97BEECD2-8316-4260-B0C9-C5C187D8C587}" destId="{8EF9AC4A-B7BB-41CA-9A6A-D94DA6831FD2}" srcOrd="0" destOrd="0" presId="urn:microsoft.com/office/officeart/2005/8/layout/arrow6"/>
    <dgm:cxn modelId="{E7A86839-FD50-4C00-AE8A-470A510999CE}" srcId="{97BEECD2-8316-4260-B0C9-C5C187D8C587}" destId="{44EA23FA-F5FB-41AD-B34C-D4D4269C0FA9}" srcOrd="1" destOrd="0" parTransId="{89B3F1B7-E980-4C7B-9572-5BE6B91BB1F7}" sibTransId="{260CFFF0-F4B2-48C9-BFFA-96FF1CE646F9}"/>
    <dgm:cxn modelId="{A433F2F7-7C89-4742-BB4D-1EAEBF8E732E}" type="presOf" srcId="{44EA23FA-F5FB-41AD-B34C-D4D4269C0FA9}" destId="{A576D09E-9B8E-457D-88CF-FF1C7F6C68AD}" srcOrd="0" destOrd="0" presId="urn:microsoft.com/office/officeart/2005/8/layout/arrow6"/>
    <dgm:cxn modelId="{3EFBA603-F665-4692-9928-43708CB78499}" type="presOf" srcId="{07BFD317-CD3E-4F0D-9280-347929812C37}" destId="{FF9B6593-DA16-4373-A354-75DDD89955B7}" srcOrd="0" destOrd="0" presId="urn:microsoft.com/office/officeart/2005/8/layout/arrow6"/>
    <dgm:cxn modelId="{AE04E403-BA0E-4771-A8F2-A9721FE65653}" type="presParOf" srcId="{8EF9AC4A-B7BB-41CA-9A6A-D94DA6831FD2}" destId="{F40A11AA-8B78-4CE5-B763-2BD489287997}" srcOrd="0" destOrd="0" presId="urn:microsoft.com/office/officeart/2005/8/layout/arrow6"/>
    <dgm:cxn modelId="{48DDE650-42A2-4565-B0EC-2905568549F6}" type="presParOf" srcId="{8EF9AC4A-B7BB-41CA-9A6A-D94DA6831FD2}" destId="{FF9B6593-DA16-4373-A354-75DDD89955B7}" srcOrd="1" destOrd="0" presId="urn:microsoft.com/office/officeart/2005/8/layout/arrow6"/>
    <dgm:cxn modelId="{8BAA298E-1DFE-44E4-B1EB-8855501FAE52}" type="presParOf" srcId="{8EF9AC4A-B7BB-41CA-9A6A-D94DA6831FD2}" destId="{A576D09E-9B8E-457D-88CF-FF1C7F6C68AD}" srcOrd="2" destOrd="0" presId="urn:microsoft.com/office/officeart/2005/8/layout/arrow6"/>
  </dgm:cxnLst>
  <dgm:bg/>
  <dgm:whole/>
</dgm:dataModel>
</file>

<file path=ppt/diagrams/data4.xml><?xml version="1.0" encoding="utf-8"?>
<dgm:dataModel xmlns:dgm="http://schemas.openxmlformats.org/drawingml/2006/diagram" xmlns:a="http://schemas.openxmlformats.org/drawingml/2006/main">
  <dgm:ptLst>
    <dgm:pt modelId="{7A4C3038-343F-4849-B8BD-6F4B497CFD30}" type="doc">
      <dgm:prSet loTypeId="urn:microsoft.com/office/officeart/2005/8/layout/gear1" loCatId="process" qsTypeId="urn:microsoft.com/office/officeart/2005/8/quickstyle/simple1" qsCatId="simple" csTypeId="urn:microsoft.com/office/officeart/2005/8/colors/accent1_2" csCatId="accent1" phldr="1"/>
      <dgm:spPr/>
    </dgm:pt>
    <dgm:pt modelId="{57D3AD84-7FF3-49FD-88B5-6ACECEFA8A05}">
      <dgm:prSet phldrT="[Texte]"/>
      <dgm:spPr/>
      <dgm:t>
        <a:bodyPr/>
        <a:lstStyle/>
        <a:p>
          <a:r>
            <a:rPr lang="fr-FR" b="1" dirty="0" smtClean="0"/>
            <a:t>Dispositif légal</a:t>
          </a:r>
          <a:endParaRPr lang="en-US" b="1" dirty="0"/>
        </a:p>
      </dgm:t>
    </dgm:pt>
    <dgm:pt modelId="{20181331-321E-46DF-8085-854411C611A5}" type="parTrans" cxnId="{5BFBD008-EF08-4D5D-844F-A0F769D5655D}">
      <dgm:prSet/>
      <dgm:spPr/>
      <dgm:t>
        <a:bodyPr/>
        <a:lstStyle/>
        <a:p>
          <a:endParaRPr lang="en-US"/>
        </a:p>
      </dgm:t>
    </dgm:pt>
    <dgm:pt modelId="{2405BFA6-0073-4BC8-A066-E730B2F18A70}" type="sibTrans" cxnId="{5BFBD008-EF08-4D5D-844F-A0F769D5655D}">
      <dgm:prSet/>
      <dgm:spPr/>
      <dgm:t>
        <a:bodyPr/>
        <a:lstStyle/>
        <a:p>
          <a:endParaRPr lang="en-US"/>
        </a:p>
      </dgm:t>
    </dgm:pt>
    <dgm:pt modelId="{FE994169-E4A6-4B43-919B-F98CDC641C54}">
      <dgm:prSet phldrT="[Texte]" custT="1"/>
      <dgm:spPr/>
      <dgm:t>
        <a:bodyPr/>
        <a:lstStyle/>
        <a:p>
          <a:r>
            <a:rPr lang="fr-FR" sz="900" b="1" dirty="0" smtClean="0"/>
            <a:t>Judiciaire</a:t>
          </a:r>
          <a:endParaRPr lang="en-US" sz="900" b="1" dirty="0"/>
        </a:p>
      </dgm:t>
    </dgm:pt>
    <dgm:pt modelId="{50F7994E-C75D-4CA2-A5D8-3F40E1EC8744}" type="parTrans" cxnId="{F7224C6A-E8E9-4553-9438-9D3B1E72134D}">
      <dgm:prSet/>
      <dgm:spPr/>
      <dgm:t>
        <a:bodyPr/>
        <a:lstStyle/>
        <a:p>
          <a:endParaRPr lang="en-US"/>
        </a:p>
      </dgm:t>
    </dgm:pt>
    <dgm:pt modelId="{0BB152DB-18DD-4593-85CA-6BCACD14E180}" type="sibTrans" cxnId="{F7224C6A-E8E9-4553-9438-9D3B1E72134D}">
      <dgm:prSet/>
      <dgm:spPr/>
      <dgm:t>
        <a:bodyPr/>
        <a:lstStyle/>
        <a:p>
          <a:endParaRPr lang="en-US"/>
        </a:p>
      </dgm:t>
    </dgm:pt>
    <dgm:pt modelId="{961752ED-6208-4FCF-907A-0F8AF6A04C06}">
      <dgm:prSet phldrT="[Texte]"/>
      <dgm:spPr/>
      <dgm:t>
        <a:bodyPr/>
        <a:lstStyle/>
        <a:p>
          <a:r>
            <a:rPr lang="fr-FR" b="1" dirty="0" smtClean="0"/>
            <a:t>Exécutif</a:t>
          </a:r>
          <a:endParaRPr lang="en-US" b="1" dirty="0"/>
        </a:p>
      </dgm:t>
    </dgm:pt>
    <dgm:pt modelId="{B7EE9724-B1D3-469B-BCD7-C06008C882BB}" type="parTrans" cxnId="{FC6B59A4-1032-497E-BF53-EDB4D1A029C5}">
      <dgm:prSet/>
      <dgm:spPr/>
      <dgm:t>
        <a:bodyPr/>
        <a:lstStyle/>
        <a:p>
          <a:endParaRPr lang="en-US"/>
        </a:p>
      </dgm:t>
    </dgm:pt>
    <dgm:pt modelId="{52CD907D-8DB0-4C6D-A555-A617460ADB76}" type="sibTrans" cxnId="{FC6B59A4-1032-497E-BF53-EDB4D1A029C5}">
      <dgm:prSet/>
      <dgm:spPr/>
      <dgm:t>
        <a:bodyPr/>
        <a:lstStyle/>
        <a:p>
          <a:endParaRPr lang="en-US"/>
        </a:p>
      </dgm:t>
    </dgm:pt>
    <dgm:pt modelId="{89022539-DCE7-448C-A94F-D26535081D38}" type="pres">
      <dgm:prSet presAssocID="{7A4C3038-343F-4849-B8BD-6F4B497CFD30}" presName="composite" presStyleCnt="0">
        <dgm:presLayoutVars>
          <dgm:chMax val="3"/>
          <dgm:animLvl val="lvl"/>
          <dgm:resizeHandles val="exact"/>
        </dgm:presLayoutVars>
      </dgm:prSet>
      <dgm:spPr/>
    </dgm:pt>
    <dgm:pt modelId="{5B2D5858-27E5-4563-B0B7-B9274A10591D}" type="pres">
      <dgm:prSet presAssocID="{57D3AD84-7FF3-49FD-88B5-6ACECEFA8A05}" presName="gear1" presStyleLbl="node1" presStyleIdx="0" presStyleCnt="3">
        <dgm:presLayoutVars>
          <dgm:chMax val="1"/>
          <dgm:bulletEnabled val="1"/>
        </dgm:presLayoutVars>
      </dgm:prSet>
      <dgm:spPr/>
      <dgm:t>
        <a:bodyPr/>
        <a:lstStyle/>
        <a:p>
          <a:endParaRPr lang="en-US"/>
        </a:p>
      </dgm:t>
    </dgm:pt>
    <dgm:pt modelId="{FBEDB983-54A0-42C0-9CF4-2A5F59FE67C2}" type="pres">
      <dgm:prSet presAssocID="{57D3AD84-7FF3-49FD-88B5-6ACECEFA8A05}" presName="gear1srcNode" presStyleLbl="node1" presStyleIdx="0" presStyleCnt="3"/>
      <dgm:spPr/>
      <dgm:t>
        <a:bodyPr/>
        <a:lstStyle/>
        <a:p>
          <a:endParaRPr lang="en-US"/>
        </a:p>
      </dgm:t>
    </dgm:pt>
    <dgm:pt modelId="{F3520FE5-4F79-4E27-939B-A078E02CF5D3}" type="pres">
      <dgm:prSet presAssocID="{57D3AD84-7FF3-49FD-88B5-6ACECEFA8A05}" presName="gear1dstNode" presStyleLbl="node1" presStyleIdx="0" presStyleCnt="3"/>
      <dgm:spPr/>
      <dgm:t>
        <a:bodyPr/>
        <a:lstStyle/>
        <a:p>
          <a:endParaRPr lang="en-US"/>
        </a:p>
      </dgm:t>
    </dgm:pt>
    <dgm:pt modelId="{104182B6-AC13-44F6-86C1-5EAE1DAF5F84}" type="pres">
      <dgm:prSet presAssocID="{FE994169-E4A6-4B43-919B-F98CDC641C54}" presName="gear2" presStyleLbl="node1" presStyleIdx="1" presStyleCnt="3" custScaleX="104394">
        <dgm:presLayoutVars>
          <dgm:chMax val="1"/>
          <dgm:bulletEnabled val="1"/>
        </dgm:presLayoutVars>
      </dgm:prSet>
      <dgm:spPr/>
      <dgm:t>
        <a:bodyPr/>
        <a:lstStyle/>
        <a:p>
          <a:endParaRPr lang="en-US"/>
        </a:p>
      </dgm:t>
    </dgm:pt>
    <dgm:pt modelId="{B39F8B4D-643D-4559-95CE-E4B63E691742}" type="pres">
      <dgm:prSet presAssocID="{FE994169-E4A6-4B43-919B-F98CDC641C54}" presName="gear2srcNode" presStyleLbl="node1" presStyleIdx="1" presStyleCnt="3"/>
      <dgm:spPr/>
      <dgm:t>
        <a:bodyPr/>
        <a:lstStyle/>
        <a:p>
          <a:endParaRPr lang="en-US"/>
        </a:p>
      </dgm:t>
    </dgm:pt>
    <dgm:pt modelId="{B1E6E91C-C303-4D86-8E7B-3681BDEC0C3E}" type="pres">
      <dgm:prSet presAssocID="{FE994169-E4A6-4B43-919B-F98CDC641C54}" presName="gear2dstNode" presStyleLbl="node1" presStyleIdx="1" presStyleCnt="3"/>
      <dgm:spPr/>
      <dgm:t>
        <a:bodyPr/>
        <a:lstStyle/>
        <a:p>
          <a:endParaRPr lang="en-US"/>
        </a:p>
      </dgm:t>
    </dgm:pt>
    <dgm:pt modelId="{FC451EEA-1A7E-4FFA-AF01-0BE28ED0B1CE}" type="pres">
      <dgm:prSet presAssocID="{961752ED-6208-4FCF-907A-0F8AF6A04C06}" presName="gear3" presStyleLbl="node1" presStyleIdx="2" presStyleCnt="3"/>
      <dgm:spPr/>
      <dgm:t>
        <a:bodyPr/>
        <a:lstStyle/>
        <a:p>
          <a:endParaRPr lang="en-US"/>
        </a:p>
      </dgm:t>
    </dgm:pt>
    <dgm:pt modelId="{236D0507-E0D0-4E9D-B7DD-8C52F81064F4}" type="pres">
      <dgm:prSet presAssocID="{961752ED-6208-4FCF-907A-0F8AF6A04C06}" presName="gear3tx" presStyleLbl="node1" presStyleIdx="2" presStyleCnt="3">
        <dgm:presLayoutVars>
          <dgm:chMax val="1"/>
          <dgm:bulletEnabled val="1"/>
        </dgm:presLayoutVars>
      </dgm:prSet>
      <dgm:spPr/>
      <dgm:t>
        <a:bodyPr/>
        <a:lstStyle/>
        <a:p>
          <a:endParaRPr lang="en-US"/>
        </a:p>
      </dgm:t>
    </dgm:pt>
    <dgm:pt modelId="{00638DBF-37C0-440E-A03B-ECD793FAACAE}" type="pres">
      <dgm:prSet presAssocID="{961752ED-6208-4FCF-907A-0F8AF6A04C06}" presName="gear3srcNode" presStyleLbl="node1" presStyleIdx="2" presStyleCnt="3"/>
      <dgm:spPr/>
      <dgm:t>
        <a:bodyPr/>
        <a:lstStyle/>
        <a:p>
          <a:endParaRPr lang="en-US"/>
        </a:p>
      </dgm:t>
    </dgm:pt>
    <dgm:pt modelId="{4F197023-7DB7-457C-B5AE-133F72FF65E5}" type="pres">
      <dgm:prSet presAssocID="{961752ED-6208-4FCF-907A-0F8AF6A04C06}" presName="gear3dstNode" presStyleLbl="node1" presStyleIdx="2" presStyleCnt="3"/>
      <dgm:spPr/>
      <dgm:t>
        <a:bodyPr/>
        <a:lstStyle/>
        <a:p>
          <a:endParaRPr lang="en-US"/>
        </a:p>
      </dgm:t>
    </dgm:pt>
    <dgm:pt modelId="{44937093-E5AB-478F-8825-D8A356A17B5C}" type="pres">
      <dgm:prSet presAssocID="{2405BFA6-0073-4BC8-A066-E730B2F18A70}" presName="connector1" presStyleLbl="sibTrans2D1" presStyleIdx="0" presStyleCnt="3"/>
      <dgm:spPr/>
      <dgm:t>
        <a:bodyPr/>
        <a:lstStyle/>
        <a:p>
          <a:endParaRPr lang="en-US"/>
        </a:p>
      </dgm:t>
    </dgm:pt>
    <dgm:pt modelId="{56DD82A7-B39E-4D7C-BF97-EE1976B55BB3}" type="pres">
      <dgm:prSet presAssocID="{0BB152DB-18DD-4593-85CA-6BCACD14E180}" presName="connector2" presStyleLbl="sibTrans2D1" presStyleIdx="1" presStyleCnt="3"/>
      <dgm:spPr/>
      <dgm:t>
        <a:bodyPr/>
        <a:lstStyle/>
        <a:p>
          <a:endParaRPr lang="en-US"/>
        </a:p>
      </dgm:t>
    </dgm:pt>
    <dgm:pt modelId="{69431A3F-D67A-4B88-B9F2-0E4CAFDA2F54}" type="pres">
      <dgm:prSet presAssocID="{52CD907D-8DB0-4C6D-A555-A617460ADB76}" presName="connector3" presStyleLbl="sibTrans2D1" presStyleIdx="2" presStyleCnt="3"/>
      <dgm:spPr/>
      <dgm:t>
        <a:bodyPr/>
        <a:lstStyle/>
        <a:p>
          <a:endParaRPr lang="en-US"/>
        </a:p>
      </dgm:t>
    </dgm:pt>
  </dgm:ptLst>
  <dgm:cxnLst>
    <dgm:cxn modelId="{C9B5F67F-4851-46EA-BC2D-36097A370115}" type="presOf" srcId="{961752ED-6208-4FCF-907A-0F8AF6A04C06}" destId="{FC451EEA-1A7E-4FFA-AF01-0BE28ED0B1CE}" srcOrd="0" destOrd="0" presId="urn:microsoft.com/office/officeart/2005/8/layout/gear1"/>
    <dgm:cxn modelId="{FC6B59A4-1032-497E-BF53-EDB4D1A029C5}" srcId="{7A4C3038-343F-4849-B8BD-6F4B497CFD30}" destId="{961752ED-6208-4FCF-907A-0F8AF6A04C06}" srcOrd="2" destOrd="0" parTransId="{B7EE9724-B1D3-469B-BCD7-C06008C882BB}" sibTransId="{52CD907D-8DB0-4C6D-A555-A617460ADB76}"/>
    <dgm:cxn modelId="{8F728A16-5B96-4E94-886F-0A4E5E23E3A9}" type="presOf" srcId="{961752ED-6208-4FCF-907A-0F8AF6A04C06}" destId="{00638DBF-37C0-440E-A03B-ECD793FAACAE}" srcOrd="2" destOrd="0" presId="urn:microsoft.com/office/officeart/2005/8/layout/gear1"/>
    <dgm:cxn modelId="{B4E28F71-8DE7-4E49-A14F-55A5CAACF75D}" type="presOf" srcId="{961752ED-6208-4FCF-907A-0F8AF6A04C06}" destId="{236D0507-E0D0-4E9D-B7DD-8C52F81064F4}" srcOrd="1" destOrd="0" presId="urn:microsoft.com/office/officeart/2005/8/layout/gear1"/>
    <dgm:cxn modelId="{03D0E1F2-56FC-491F-ACD6-677BD89D6972}" type="presOf" srcId="{FE994169-E4A6-4B43-919B-F98CDC641C54}" destId="{B1E6E91C-C303-4D86-8E7B-3681BDEC0C3E}" srcOrd="2" destOrd="0" presId="urn:microsoft.com/office/officeart/2005/8/layout/gear1"/>
    <dgm:cxn modelId="{9F081D99-E6ED-4E9D-8C4A-0DD91E43220A}" type="presOf" srcId="{7A4C3038-343F-4849-B8BD-6F4B497CFD30}" destId="{89022539-DCE7-448C-A94F-D26535081D38}" srcOrd="0" destOrd="0" presId="urn:microsoft.com/office/officeart/2005/8/layout/gear1"/>
    <dgm:cxn modelId="{EDB2AA89-E8AE-4606-9BC3-ABD4E1EB423B}" type="presOf" srcId="{57D3AD84-7FF3-49FD-88B5-6ACECEFA8A05}" destId="{FBEDB983-54A0-42C0-9CF4-2A5F59FE67C2}" srcOrd="1" destOrd="0" presId="urn:microsoft.com/office/officeart/2005/8/layout/gear1"/>
    <dgm:cxn modelId="{F7224C6A-E8E9-4553-9438-9D3B1E72134D}" srcId="{7A4C3038-343F-4849-B8BD-6F4B497CFD30}" destId="{FE994169-E4A6-4B43-919B-F98CDC641C54}" srcOrd="1" destOrd="0" parTransId="{50F7994E-C75D-4CA2-A5D8-3F40E1EC8744}" sibTransId="{0BB152DB-18DD-4593-85CA-6BCACD14E180}"/>
    <dgm:cxn modelId="{010AAA86-E541-428F-AF16-6080CF6AF9A4}" type="presOf" srcId="{0BB152DB-18DD-4593-85CA-6BCACD14E180}" destId="{56DD82A7-B39E-4D7C-BF97-EE1976B55BB3}" srcOrd="0" destOrd="0" presId="urn:microsoft.com/office/officeart/2005/8/layout/gear1"/>
    <dgm:cxn modelId="{016C4081-8A4F-4E86-B5AD-9293D5923D29}" type="presOf" srcId="{57D3AD84-7FF3-49FD-88B5-6ACECEFA8A05}" destId="{5B2D5858-27E5-4563-B0B7-B9274A10591D}" srcOrd="0" destOrd="0" presId="urn:microsoft.com/office/officeart/2005/8/layout/gear1"/>
    <dgm:cxn modelId="{5BFBD008-EF08-4D5D-844F-A0F769D5655D}" srcId="{7A4C3038-343F-4849-B8BD-6F4B497CFD30}" destId="{57D3AD84-7FF3-49FD-88B5-6ACECEFA8A05}" srcOrd="0" destOrd="0" parTransId="{20181331-321E-46DF-8085-854411C611A5}" sibTransId="{2405BFA6-0073-4BC8-A066-E730B2F18A70}"/>
    <dgm:cxn modelId="{02D1F60C-C5BA-4CB3-8D68-01E55B90BE8E}" type="presOf" srcId="{2405BFA6-0073-4BC8-A066-E730B2F18A70}" destId="{44937093-E5AB-478F-8825-D8A356A17B5C}" srcOrd="0" destOrd="0" presId="urn:microsoft.com/office/officeart/2005/8/layout/gear1"/>
    <dgm:cxn modelId="{99C614B2-DDB5-465C-9C55-10446F38DDDE}" type="presOf" srcId="{961752ED-6208-4FCF-907A-0F8AF6A04C06}" destId="{4F197023-7DB7-457C-B5AE-133F72FF65E5}" srcOrd="3" destOrd="0" presId="urn:microsoft.com/office/officeart/2005/8/layout/gear1"/>
    <dgm:cxn modelId="{267DEE2D-0777-4E3A-9898-D755378EA627}" type="presOf" srcId="{57D3AD84-7FF3-49FD-88B5-6ACECEFA8A05}" destId="{F3520FE5-4F79-4E27-939B-A078E02CF5D3}" srcOrd="2" destOrd="0" presId="urn:microsoft.com/office/officeart/2005/8/layout/gear1"/>
    <dgm:cxn modelId="{584304D5-775C-453E-B783-56FD57252DBF}" type="presOf" srcId="{FE994169-E4A6-4B43-919B-F98CDC641C54}" destId="{B39F8B4D-643D-4559-95CE-E4B63E691742}" srcOrd="1" destOrd="0" presId="urn:microsoft.com/office/officeart/2005/8/layout/gear1"/>
    <dgm:cxn modelId="{52EAF700-5C4B-4E54-9908-FDBB0B3EA757}" type="presOf" srcId="{52CD907D-8DB0-4C6D-A555-A617460ADB76}" destId="{69431A3F-D67A-4B88-B9F2-0E4CAFDA2F54}" srcOrd="0" destOrd="0" presId="urn:microsoft.com/office/officeart/2005/8/layout/gear1"/>
    <dgm:cxn modelId="{2B37E583-ABB8-4D25-935C-4B8F35F8C667}" type="presOf" srcId="{FE994169-E4A6-4B43-919B-F98CDC641C54}" destId="{104182B6-AC13-44F6-86C1-5EAE1DAF5F84}" srcOrd="0" destOrd="0" presId="urn:microsoft.com/office/officeart/2005/8/layout/gear1"/>
    <dgm:cxn modelId="{1C0516BF-C088-45D8-933B-CF7F3A144D13}" type="presParOf" srcId="{89022539-DCE7-448C-A94F-D26535081D38}" destId="{5B2D5858-27E5-4563-B0B7-B9274A10591D}" srcOrd="0" destOrd="0" presId="urn:microsoft.com/office/officeart/2005/8/layout/gear1"/>
    <dgm:cxn modelId="{3296BB7C-623F-42C6-AE37-E08D02836DC7}" type="presParOf" srcId="{89022539-DCE7-448C-A94F-D26535081D38}" destId="{FBEDB983-54A0-42C0-9CF4-2A5F59FE67C2}" srcOrd="1" destOrd="0" presId="urn:microsoft.com/office/officeart/2005/8/layout/gear1"/>
    <dgm:cxn modelId="{A5172CE7-8978-433D-9CDA-9FDE096742D0}" type="presParOf" srcId="{89022539-DCE7-448C-A94F-D26535081D38}" destId="{F3520FE5-4F79-4E27-939B-A078E02CF5D3}" srcOrd="2" destOrd="0" presId="urn:microsoft.com/office/officeart/2005/8/layout/gear1"/>
    <dgm:cxn modelId="{BB0CD529-86F4-4BD3-B107-ACA5A8FAF79B}" type="presParOf" srcId="{89022539-DCE7-448C-A94F-D26535081D38}" destId="{104182B6-AC13-44F6-86C1-5EAE1DAF5F84}" srcOrd="3" destOrd="0" presId="urn:microsoft.com/office/officeart/2005/8/layout/gear1"/>
    <dgm:cxn modelId="{CEFB2D1C-C87C-4C74-B6C4-634BD44BA469}" type="presParOf" srcId="{89022539-DCE7-448C-A94F-D26535081D38}" destId="{B39F8B4D-643D-4559-95CE-E4B63E691742}" srcOrd="4" destOrd="0" presId="urn:microsoft.com/office/officeart/2005/8/layout/gear1"/>
    <dgm:cxn modelId="{D5D30914-136E-489F-BA2D-8617E2485F7C}" type="presParOf" srcId="{89022539-DCE7-448C-A94F-D26535081D38}" destId="{B1E6E91C-C303-4D86-8E7B-3681BDEC0C3E}" srcOrd="5" destOrd="0" presId="urn:microsoft.com/office/officeart/2005/8/layout/gear1"/>
    <dgm:cxn modelId="{C29F8C3E-C479-4083-87E1-51E7F480E706}" type="presParOf" srcId="{89022539-DCE7-448C-A94F-D26535081D38}" destId="{FC451EEA-1A7E-4FFA-AF01-0BE28ED0B1CE}" srcOrd="6" destOrd="0" presId="urn:microsoft.com/office/officeart/2005/8/layout/gear1"/>
    <dgm:cxn modelId="{B951B520-C112-490E-9CD7-372692D91476}" type="presParOf" srcId="{89022539-DCE7-448C-A94F-D26535081D38}" destId="{236D0507-E0D0-4E9D-B7DD-8C52F81064F4}" srcOrd="7" destOrd="0" presId="urn:microsoft.com/office/officeart/2005/8/layout/gear1"/>
    <dgm:cxn modelId="{5383AF4D-F227-4D34-A6FF-D20B1D7F3CC5}" type="presParOf" srcId="{89022539-DCE7-448C-A94F-D26535081D38}" destId="{00638DBF-37C0-440E-A03B-ECD793FAACAE}" srcOrd="8" destOrd="0" presId="urn:microsoft.com/office/officeart/2005/8/layout/gear1"/>
    <dgm:cxn modelId="{446F688F-BE73-4AD7-A2B7-DFA164849EC4}" type="presParOf" srcId="{89022539-DCE7-448C-A94F-D26535081D38}" destId="{4F197023-7DB7-457C-B5AE-133F72FF65E5}" srcOrd="9" destOrd="0" presId="urn:microsoft.com/office/officeart/2005/8/layout/gear1"/>
    <dgm:cxn modelId="{05D880E7-4529-4CA5-8DA0-0A38DA037FB5}" type="presParOf" srcId="{89022539-DCE7-448C-A94F-D26535081D38}" destId="{44937093-E5AB-478F-8825-D8A356A17B5C}" srcOrd="10" destOrd="0" presId="urn:microsoft.com/office/officeart/2005/8/layout/gear1"/>
    <dgm:cxn modelId="{0819E45D-6A63-4BD8-BF1D-940856BDA0E7}" type="presParOf" srcId="{89022539-DCE7-448C-A94F-D26535081D38}" destId="{56DD82A7-B39E-4D7C-BF97-EE1976B55BB3}" srcOrd="11" destOrd="0" presId="urn:microsoft.com/office/officeart/2005/8/layout/gear1"/>
    <dgm:cxn modelId="{2F6EFD68-4332-4321-BFEB-947871E4741C}" type="presParOf" srcId="{89022539-DCE7-448C-A94F-D26535081D38}" destId="{69431A3F-D67A-4B88-B9F2-0E4CAFDA2F54}" srcOrd="12" destOrd="0" presId="urn:microsoft.com/office/officeart/2005/8/layout/gear1"/>
  </dgm:cxnLst>
  <dgm:bg/>
  <dgm:whole/>
</dgm:dataModel>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4.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4" y="0"/>
            <a:ext cx="2945659" cy="496412"/>
          </a:xfrm>
          <a:prstGeom prst="rect">
            <a:avLst/>
          </a:prstGeom>
        </p:spPr>
        <p:txBody>
          <a:bodyPr vert="horz" lIns="91440" tIns="45720" rIns="91440" bIns="45720" rtlCol="0"/>
          <a:lstStyle>
            <a:lvl1pPr algn="r">
              <a:defRPr sz="1200"/>
            </a:lvl1pPr>
          </a:lstStyle>
          <a:p>
            <a:fld id="{A2E8A883-2ACA-47D1-B261-83D911C07E69}" type="datetimeFigureOut">
              <a:rPr lang="fr-FR" smtClean="0"/>
              <a:pPr/>
              <a:t>09/10/2012</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15907"/>
            <a:ext cx="5438140" cy="4467702"/>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30090"/>
            <a:ext cx="2945659" cy="496412"/>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4" y="9430090"/>
            <a:ext cx="2945659" cy="496412"/>
          </a:xfrm>
          <a:prstGeom prst="rect">
            <a:avLst/>
          </a:prstGeom>
        </p:spPr>
        <p:txBody>
          <a:bodyPr vert="horz" lIns="91440" tIns="45720" rIns="91440" bIns="45720" rtlCol="0" anchor="b"/>
          <a:lstStyle>
            <a:lvl1pPr algn="r">
              <a:defRPr sz="1200"/>
            </a:lvl1pPr>
          </a:lstStyle>
          <a:p>
            <a:fld id="{718BEFE0-3CA5-41A3-BBA4-2A0ADA3A246B}"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dirty="0"/>
          </a:p>
        </p:txBody>
      </p:sp>
      <p:sp>
        <p:nvSpPr>
          <p:cNvPr id="4" name="Espace réservé du numéro de diapositive 3"/>
          <p:cNvSpPr>
            <a:spLocks noGrp="1"/>
          </p:cNvSpPr>
          <p:nvPr>
            <p:ph type="sldNum" sz="quarter" idx="10"/>
          </p:nvPr>
        </p:nvSpPr>
        <p:spPr/>
        <p:txBody>
          <a:bodyPr/>
          <a:lstStyle/>
          <a:p>
            <a:fld id="{718BEFE0-3CA5-41A3-BBA4-2A0ADA3A246B}" type="slidenum">
              <a:rPr lang="fr-FR" smtClean="0"/>
              <a:pPr/>
              <a:t>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74BA94B-CFFD-4301-A832-2041B8D4BE2A}" type="datetimeFigureOut">
              <a:rPr lang="fr-FR" smtClean="0"/>
              <a:pPr/>
              <a:t>09/10/2012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5D273BC-2AC3-490E-BB0B-71D6A716100F}"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4BA94B-CFFD-4301-A832-2041B8D4BE2A}" type="datetimeFigureOut">
              <a:rPr lang="fr-FR" smtClean="0"/>
              <a:pPr/>
              <a:t>09/10/2012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D273BC-2AC3-490E-BB0B-71D6A716100F}"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12" Type="http://schemas.openxmlformats.org/officeDocument/2006/relationships/diagramColors" Target="../diagrams/colors2.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Layout" Target="../diagrams/layout1.xml"/><Relationship Id="rId11" Type="http://schemas.openxmlformats.org/officeDocument/2006/relationships/diagramQuickStyle" Target="../diagrams/quickStyle2.xml"/><Relationship Id="rId5" Type="http://schemas.openxmlformats.org/officeDocument/2006/relationships/diagramData" Target="../diagrams/data1.xml"/><Relationship Id="rId10" Type="http://schemas.openxmlformats.org/officeDocument/2006/relationships/diagramLayout" Target="../diagrams/layout2.xml"/><Relationship Id="rId4" Type="http://schemas.openxmlformats.org/officeDocument/2006/relationships/image" Target="../media/image2.png"/><Relationship Id="rId9"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5"/>
          <p:cNvSpPr>
            <a:spLocks noChangeArrowheads="1"/>
          </p:cNvSpPr>
          <p:nvPr/>
        </p:nvSpPr>
        <p:spPr bwMode="auto">
          <a:xfrm>
            <a:off x="1285852" y="714356"/>
            <a:ext cx="6572296" cy="5334000"/>
          </a:xfrm>
          <a:prstGeom prst="rect">
            <a:avLst/>
          </a:prstGeom>
          <a:solidFill>
            <a:srgbClr val="729BC0"/>
          </a:solidFill>
          <a:ln w="9525">
            <a:noFill/>
            <a:miter lim="800000"/>
            <a:headEnd/>
            <a:tailEnd/>
          </a:ln>
        </p:spPr>
        <p:txBody>
          <a:bodyPr wrap="none" anchor="ctr"/>
          <a:lstStyle/>
          <a:p>
            <a:endParaRPr lang="fr-FR" dirty="0">
              <a:latin typeface="Calibri" pitchFamily="34" charset="0"/>
            </a:endParaRPr>
          </a:p>
        </p:txBody>
      </p:sp>
      <p:sp>
        <p:nvSpPr>
          <p:cNvPr id="13320" name="Rectangle 8"/>
          <p:cNvSpPr>
            <a:spLocks noChangeArrowheads="1"/>
          </p:cNvSpPr>
          <p:nvPr/>
        </p:nvSpPr>
        <p:spPr bwMode="auto">
          <a:xfrm>
            <a:off x="1189038" y="2143116"/>
            <a:ext cx="6740548" cy="1754326"/>
          </a:xfrm>
          <a:prstGeom prst="rect">
            <a:avLst/>
          </a:prstGeom>
          <a:noFill/>
          <a:ln w="9525">
            <a:noFill/>
            <a:miter lim="800000"/>
            <a:headEnd/>
            <a:tailEnd/>
          </a:ln>
        </p:spPr>
        <p:txBody>
          <a:bodyPr wrap="square">
            <a:spAutoFit/>
          </a:bodyPr>
          <a:lstStyle/>
          <a:p>
            <a:pPr algn="ctr"/>
            <a:r>
              <a:rPr lang="fr-FR" sz="3600" b="1" dirty="0" smtClean="0">
                <a:solidFill>
                  <a:schemeClr val="bg1"/>
                </a:solidFill>
                <a:latin typeface="Gill Sans MT" pitchFamily="34" charset="0"/>
              </a:rPr>
              <a:t>Management de la Qualité dans le secteur public et Gouvernance</a:t>
            </a:r>
            <a:endParaRPr lang="fr-CA" sz="3600" b="1" dirty="0">
              <a:solidFill>
                <a:schemeClr val="bg1"/>
              </a:solidFill>
              <a:latin typeface="Gill Sans MT" pitchFamily="34" charset="0"/>
            </a:endParaRPr>
          </a:p>
        </p:txBody>
      </p:sp>
      <p:sp>
        <p:nvSpPr>
          <p:cNvPr id="11" name="Rectangle 2"/>
          <p:cNvSpPr>
            <a:spLocks noChangeArrowheads="1"/>
          </p:cNvSpPr>
          <p:nvPr/>
        </p:nvSpPr>
        <p:spPr bwMode="auto">
          <a:xfrm>
            <a:off x="0" y="-24"/>
            <a:ext cx="9144000" cy="762000"/>
          </a:xfrm>
          <a:prstGeom prst="rect">
            <a:avLst/>
          </a:prstGeom>
          <a:solidFill>
            <a:srgbClr val="999999"/>
          </a:solidFill>
          <a:ln w="9525">
            <a:noFill/>
            <a:miter lim="800000"/>
            <a:headEnd/>
            <a:tailEnd/>
          </a:ln>
        </p:spPr>
        <p:txBody>
          <a:bodyPr wrap="none" anchor="ctr"/>
          <a:lstStyle/>
          <a:p>
            <a:pPr>
              <a:defRPr/>
            </a:pPr>
            <a:endParaRPr lang="fr-FR" dirty="0">
              <a:latin typeface="Calibri" pitchFamily="34" charset="0"/>
            </a:endParaRPr>
          </a:p>
        </p:txBody>
      </p:sp>
      <p:sp>
        <p:nvSpPr>
          <p:cNvPr id="12" name="ZoneTexte 11"/>
          <p:cNvSpPr txBox="1"/>
          <p:nvPr/>
        </p:nvSpPr>
        <p:spPr>
          <a:xfrm>
            <a:off x="1214414" y="5143512"/>
            <a:ext cx="3110723" cy="954107"/>
          </a:xfrm>
          <a:prstGeom prst="rect">
            <a:avLst/>
          </a:prstGeom>
          <a:noFill/>
        </p:spPr>
        <p:txBody>
          <a:bodyPr wrap="square" rtlCol="0">
            <a:spAutoFit/>
          </a:bodyPr>
          <a:lstStyle/>
          <a:p>
            <a:r>
              <a:rPr lang="fr-FR" sz="1400" b="1" dirty="0" smtClean="0">
                <a:solidFill>
                  <a:schemeClr val="bg1"/>
                </a:solidFill>
              </a:rPr>
              <a:t>Par : Guy-Georgin MPOUDI MPESSA</a:t>
            </a:r>
          </a:p>
          <a:p>
            <a:r>
              <a:rPr lang="fr-FR" sz="1400" i="1" dirty="0" smtClean="0">
                <a:solidFill>
                  <a:schemeClr val="bg1"/>
                </a:solidFill>
              </a:rPr>
              <a:t>Expert en Gouvernance et Management</a:t>
            </a:r>
          </a:p>
          <a:p>
            <a:r>
              <a:rPr lang="fr-FR" sz="1400" i="1" dirty="0" smtClean="0">
                <a:solidFill>
                  <a:schemeClr val="bg1"/>
                </a:solidFill>
              </a:rPr>
              <a:t>des Systèmes de Performance </a:t>
            </a:r>
          </a:p>
          <a:p>
            <a:r>
              <a:rPr lang="fr-FR" sz="1400" i="1" dirty="0" smtClean="0">
                <a:solidFill>
                  <a:schemeClr val="bg1"/>
                </a:solidFill>
              </a:rPr>
              <a:t>Consultant – UNIDO SPX </a:t>
            </a:r>
            <a:r>
              <a:rPr lang="fr-FR" sz="1400" i="1" dirty="0" err="1" smtClean="0">
                <a:solidFill>
                  <a:schemeClr val="bg1"/>
                </a:solidFill>
              </a:rPr>
              <a:t>Benchmarking</a:t>
            </a:r>
            <a:r>
              <a:rPr lang="fr-FR" sz="1400" i="1" dirty="0" smtClean="0">
                <a:solidFill>
                  <a:schemeClr val="bg1"/>
                </a:solidFill>
              </a:rPr>
              <a:t> </a:t>
            </a:r>
            <a:endParaRPr lang="fr-FR" sz="1400" i="1" dirty="0">
              <a:solidFill>
                <a:schemeClr val="bg1"/>
              </a:solidFill>
            </a:endParaRPr>
          </a:p>
        </p:txBody>
      </p:sp>
      <p:sp>
        <p:nvSpPr>
          <p:cNvPr id="16" name="ZoneTexte 15"/>
          <p:cNvSpPr txBox="1"/>
          <p:nvPr/>
        </p:nvSpPr>
        <p:spPr>
          <a:xfrm>
            <a:off x="5603535" y="6068817"/>
            <a:ext cx="3183307" cy="646331"/>
          </a:xfrm>
          <a:prstGeom prst="rect">
            <a:avLst/>
          </a:prstGeom>
          <a:noFill/>
        </p:spPr>
        <p:txBody>
          <a:bodyPr wrap="none" rtlCol="0">
            <a:spAutoFit/>
          </a:bodyPr>
          <a:lstStyle/>
          <a:p>
            <a:pPr algn="r"/>
            <a:r>
              <a:rPr lang="fr-FR" sz="1200" b="1" dirty="0" smtClean="0"/>
              <a:t>Semaine Nationale de la Qualité – SENAQ 2012</a:t>
            </a:r>
          </a:p>
          <a:p>
            <a:pPr algn="r"/>
            <a:r>
              <a:rPr lang="fr-FR" sz="1200" dirty="0" smtClean="0"/>
              <a:t>Forum – débat national du 10 - 12 octobre</a:t>
            </a:r>
          </a:p>
          <a:p>
            <a:pPr algn="r"/>
            <a:r>
              <a:rPr lang="fr-FR" sz="1200" dirty="0" smtClean="0"/>
              <a:t>Hilton Hôtel  - Yaoundé (Cameroun)</a:t>
            </a:r>
            <a:endParaRPr lang="fr-FR" sz="1200" dirty="0"/>
          </a:p>
        </p:txBody>
      </p:sp>
      <p:pic>
        <p:nvPicPr>
          <p:cNvPr id="17" name="Image 16"/>
          <p:cNvPicPr/>
          <p:nvPr/>
        </p:nvPicPr>
        <p:blipFill>
          <a:blip r:embed="rId2"/>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3" name="Picture 10"/>
          <p:cNvPicPr>
            <a:picLocks noChangeAspect="1" noChangeArrowheads="1"/>
          </p:cNvPicPr>
          <p:nvPr/>
        </p:nvPicPr>
        <p:blipFill>
          <a:blip r:embed="rId3"/>
          <a:srcRect/>
          <a:stretch>
            <a:fillRect/>
          </a:stretch>
        </p:blipFill>
        <p:spPr bwMode="auto">
          <a:xfrm>
            <a:off x="142844" y="39928"/>
            <a:ext cx="1037392" cy="602990"/>
          </a:xfrm>
          <a:prstGeom prst="rect">
            <a:avLst/>
          </a:prstGeom>
          <a:noFill/>
          <a:ln w="9525" algn="in">
            <a:noFill/>
            <a:miter lim="800000"/>
            <a:headEnd/>
            <a:tailEnd/>
          </a:ln>
        </p:spPr>
      </p:pic>
      <p:pic>
        <p:nvPicPr>
          <p:cNvPr id="15" name="Picture 9"/>
          <p:cNvPicPr>
            <a:picLocks noChangeAspect="1" noChangeArrowheads="1"/>
          </p:cNvPicPr>
          <p:nvPr/>
        </p:nvPicPr>
        <p:blipFill>
          <a:blip r:embed="rId4"/>
          <a:srcRect r="-1"/>
          <a:stretch>
            <a:fillRect/>
          </a:stretch>
        </p:blipFill>
        <p:spPr bwMode="auto">
          <a:xfrm>
            <a:off x="2803139" y="52369"/>
            <a:ext cx="840167" cy="661987"/>
          </a:xfrm>
          <a:prstGeom prst="rect">
            <a:avLst/>
          </a:prstGeom>
          <a:noFill/>
          <a:ln w="9525" algn="in">
            <a:noFill/>
            <a:miter lim="800000"/>
            <a:headEnd/>
            <a:tailEnd/>
          </a:ln>
        </p:spPr>
      </p:pic>
      <p:pic>
        <p:nvPicPr>
          <p:cNvPr id="19" name="Picture 8"/>
          <p:cNvPicPr>
            <a:picLocks noChangeAspect="1" noChangeArrowheads="1"/>
          </p:cNvPicPr>
          <p:nvPr/>
        </p:nvPicPr>
        <p:blipFill>
          <a:blip r:embed="rId5"/>
          <a:srcRect/>
          <a:stretch>
            <a:fillRect/>
          </a:stretch>
        </p:blipFill>
        <p:spPr bwMode="auto">
          <a:xfrm>
            <a:off x="5572132" y="111366"/>
            <a:ext cx="1002574" cy="602990"/>
          </a:xfrm>
          <a:prstGeom prst="rect">
            <a:avLst/>
          </a:prstGeom>
          <a:noFill/>
          <a:ln w="9525" algn="in">
            <a:noFill/>
            <a:miter lim="800000"/>
            <a:headEnd/>
            <a:tailEnd/>
          </a:ln>
        </p:spPr>
      </p:pic>
      <p:sp>
        <p:nvSpPr>
          <p:cNvPr id="14" name="ZoneTexte 13"/>
          <p:cNvSpPr txBox="1"/>
          <p:nvPr/>
        </p:nvSpPr>
        <p:spPr>
          <a:xfrm>
            <a:off x="1643042" y="1714488"/>
            <a:ext cx="1857388" cy="400110"/>
          </a:xfrm>
          <a:prstGeom prst="rect">
            <a:avLst/>
          </a:prstGeom>
          <a:noFill/>
        </p:spPr>
        <p:txBody>
          <a:bodyPr wrap="square" rtlCol="0">
            <a:spAutoFit/>
          </a:bodyPr>
          <a:lstStyle/>
          <a:p>
            <a:r>
              <a:rPr lang="fr-FR" sz="2000" b="1" u="sng" dirty="0" smtClean="0">
                <a:solidFill>
                  <a:schemeClr val="bg1"/>
                </a:solidFill>
                <a:latin typeface="Gill Sans MT" pitchFamily="34" charset="0"/>
              </a:rPr>
              <a:t>Thème : </a:t>
            </a:r>
            <a:endParaRPr lang="fr-FR" sz="2000" b="1" u="sng" dirty="0">
              <a:solidFill>
                <a:schemeClr val="bg1"/>
              </a:solidFill>
              <a:latin typeface="Gill Sans M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320"/>
                                        </p:tgtEl>
                                        <p:attrNameLst>
                                          <p:attrName>style.visibility</p:attrName>
                                        </p:attrNameLst>
                                      </p:cBhvr>
                                      <p:to>
                                        <p:strVal val="visible"/>
                                      </p:to>
                                    </p:set>
                                    <p:anim calcmode="lin" valueType="num">
                                      <p:cBhvr additive="base">
                                        <p:cTn id="11" dur="1000" fill="hold"/>
                                        <p:tgtEl>
                                          <p:spTgt spid="13320"/>
                                        </p:tgtEl>
                                        <p:attrNameLst>
                                          <p:attrName>ppt_x</p:attrName>
                                        </p:attrNameLst>
                                      </p:cBhvr>
                                      <p:tavLst>
                                        <p:tav tm="0">
                                          <p:val>
                                            <p:strVal val="0-#ppt_w/2"/>
                                          </p:val>
                                        </p:tav>
                                        <p:tav tm="100000">
                                          <p:val>
                                            <p:strVal val="#ppt_x"/>
                                          </p:val>
                                        </p:tav>
                                      </p:tavLst>
                                    </p:anim>
                                    <p:anim calcmode="lin" valueType="num">
                                      <p:cBhvr additive="base">
                                        <p:cTn id="12" dur="1000" fill="hold"/>
                                        <p:tgtEl>
                                          <p:spTgt spid="133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ppt_x"/>
                                          </p:val>
                                        </p:tav>
                                        <p:tav tm="100000">
                                          <p:val>
                                            <p:strVal val="#ppt_x"/>
                                          </p:val>
                                        </p:tav>
                                      </p:tavLst>
                                    </p:anim>
                                    <p:anim calcmode="lin" valueType="num">
                                      <p:cBhvr additive="base">
                                        <p:cTn id="17"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0" grpId="0"/>
      <p:bldP spid="12"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dirty="0">
              <a:solidFill>
                <a:srgbClr val="FF0000"/>
              </a:solidFill>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285852" y="6470"/>
            <a:ext cx="6429420" cy="707886"/>
          </a:xfrm>
          <a:prstGeom prst="rect">
            <a:avLst/>
          </a:prstGeom>
          <a:noFill/>
        </p:spPr>
        <p:txBody>
          <a:bodyPr wrap="square" rtlCol="0">
            <a:spAutoFit/>
          </a:bodyPr>
          <a:lstStyle/>
          <a:p>
            <a:pPr marL="400050" indent="-400050"/>
            <a:r>
              <a:rPr lang="fr-FR" sz="2000" b="1" dirty="0" smtClean="0">
                <a:solidFill>
                  <a:schemeClr val="bg1"/>
                </a:solidFill>
              </a:rPr>
              <a:t>IV. 	Management de la qualité et normalisation de la gouvernance publique</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10</a:t>
            </a:fld>
            <a:endParaRPr lang="fr-FR" sz="1100" dirty="0"/>
          </a:p>
        </p:txBody>
      </p:sp>
      <p:sp>
        <p:nvSpPr>
          <p:cNvPr id="16" name="ZoneTexte 15"/>
          <p:cNvSpPr txBox="1"/>
          <p:nvPr/>
        </p:nvSpPr>
        <p:spPr>
          <a:xfrm>
            <a:off x="642910" y="857232"/>
            <a:ext cx="7786742" cy="646331"/>
          </a:xfrm>
          <a:prstGeom prst="rect">
            <a:avLst/>
          </a:prstGeom>
          <a:noFill/>
        </p:spPr>
        <p:txBody>
          <a:bodyPr wrap="square" rtlCol="0">
            <a:spAutoFit/>
          </a:bodyPr>
          <a:lstStyle/>
          <a:p>
            <a:r>
              <a:rPr lang="fr-FR" b="1" i="1" dirty="0" smtClean="0"/>
              <a:t>Postulat 2 – Implémentation dans le secteur public des systèmes intégrés : Qualité – Gouvernance</a:t>
            </a:r>
            <a:endParaRPr lang="fr-FR" b="1" i="1" dirty="0"/>
          </a:p>
        </p:txBody>
      </p:sp>
      <p:sp>
        <p:nvSpPr>
          <p:cNvPr id="17" name="ZoneTexte 16"/>
          <p:cNvSpPr txBox="1"/>
          <p:nvPr/>
        </p:nvSpPr>
        <p:spPr>
          <a:xfrm>
            <a:off x="714348" y="3000372"/>
            <a:ext cx="7786742" cy="338554"/>
          </a:xfrm>
          <a:prstGeom prst="rect">
            <a:avLst/>
          </a:prstGeom>
          <a:noFill/>
        </p:spPr>
        <p:txBody>
          <a:bodyPr wrap="square" rtlCol="0">
            <a:spAutoFit/>
          </a:bodyPr>
          <a:lstStyle/>
          <a:p>
            <a:pPr>
              <a:spcBef>
                <a:spcPts val="300"/>
              </a:spcBef>
              <a:spcAft>
                <a:spcPts val="300"/>
              </a:spcAft>
              <a:buFont typeface="Wingdings 3" pitchFamily="18" charset="2"/>
              <a:buChar char="["/>
            </a:pPr>
            <a:r>
              <a:rPr lang="fr-FR" sz="1600" i="1" dirty="0" smtClean="0"/>
              <a:t> Passer du management de la qualité à la gouvernance publique ou vice-versa</a:t>
            </a:r>
          </a:p>
        </p:txBody>
      </p:sp>
      <p:sp>
        <p:nvSpPr>
          <p:cNvPr id="27" name="ZoneTexte 26"/>
          <p:cNvSpPr txBox="1"/>
          <p:nvPr/>
        </p:nvSpPr>
        <p:spPr>
          <a:xfrm>
            <a:off x="1285852" y="4121355"/>
            <a:ext cx="3071834" cy="307777"/>
          </a:xfrm>
          <a:prstGeom prst="rect">
            <a:avLst/>
          </a:prstGeom>
          <a:solidFill>
            <a:schemeClr val="accent1">
              <a:lumMod val="40000"/>
              <a:lumOff val="60000"/>
            </a:schemeClr>
          </a:solidFill>
        </p:spPr>
        <p:txBody>
          <a:bodyPr wrap="square" rtlCol="0">
            <a:spAutoFit/>
          </a:bodyPr>
          <a:lstStyle/>
          <a:p>
            <a:r>
              <a:rPr lang="fr-FR" sz="1400" dirty="0" smtClean="0"/>
              <a:t>Approche processus</a:t>
            </a:r>
          </a:p>
        </p:txBody>
      </p:sp>
      <p:sp>
        <p:nvSpPr>
          <p:cNvPr id="30" name="ZoneTexte 29"/>
          <p:cNvSpPr txBox="1"/>
          <p:nvPr/>
        </p:nvSpPr>
        <p:spPr>
          <a:xfrm>
            <a:off x="1285852" y="4478545"/>
            <a:ext cx="3071834" cy="307777"/>
          </a:xfrm>
          <a:prstGeom prst="rect">
            <a:avLst/>
          </a:prstGeom>
          <a:solidFill>
            <a:schemeClr val="accent1">
              <a:lumMod val="40000"/>
              <a:lumOff val="60000"/>
            </a:schemeClr>
          </a:solidFill>
        </p:spPr>
        <p:txBody>
          <a:bodyPr wrap="square" rtlCol="0">
            <a:spAutoFit/>
          </a:bodyPr>
          <a:lstStyle/>
          <a:p>
            <a:r>
              <a:rPr lang="fr-FR" sz="1400" dirty="0" smtClean="0"/>
              <a:t>Système documentaire </a:t>
            </a:r>
          </a:p>
        </p:txBody>
      </p:sp>
      <p:sp>
        <p:nvSpPr>
          <p:cNvPr id="31" name="ZoneTexte 30"/>
          <p:cNvSpPr txBox="1"/>
          <p:nvPr/>
        </p:nvSpPr>
        <p:spPr>
          <a:xfrm>
            <a:off x="1285852" y="4835735"/>
            <a:ext cx="3071834" cy="307777"/>
          </a:xfrm>
          <a:prstGeom prst="rect">
            <a:avLst/>
          </a:prstGeom>
          <a:solidFill>
            <a:schemeClr val="accent1">
              <a:lumMod val="40000"/>
              <a:lumOff val="60000"/>
            </a:schemeClr>
          </a:solidFill>
        </p:spPr>
        <p:txBody>
          <a:bodyPr wrap="square" rtlCol="0">
            <a:spAutoFit/>
          </a:bodyPr>
          <a:lstStyle/>
          <a:p>
            <a:r>
              <a:rPr lang="fr-FR" sz="1400" dirty="0" smtClean="0"/>
              <a:t>Responsabilité de la direction</a:t>
            </a:r>
          </a:p>
        </p:txBody>
      </p:sp>
      <p:sp>
        <p:nvSpPr>
          <p:cNvPr id="32" name="ZoneTexte 31"/>
          <p:cNvSpPr txBox="1"/>
          <p:nvPr/>
        </p:nvSpPr>
        <p:spPr>
          <a:xfrm>
            <a:off x="1285852" y="5192925"/>
            <a:ext cx="3071834" cy="307777"/>
          </a:xfrm>
          <a:prstGeom prst="rect">
            <a:avLst/>
          </a:prstGeom>
          <a:solidFill>
            <a:schemeClr val="accent1">
              <a:lumMod val="40000"/>
              <a:lumOff val="60000"/>
            </a:schemeClr>
          </a:solidFill>
        </p:spPr>
        <p:txBody>
          <a:bodyPr wrap="square" rtlCol="0">
            <a:spAutoFit/>
          </a:bodyPr>
          <a:lstStyle/>
          <a:p>
            <a:r>
              <a:rPr lang="fr-FR" sz="1400" dirty="0" smtClean="0"/>
              <a:t>Mise à disposition des ressources</a:t>
            </a:r>
          </a:p>
        </p:txBody>
      </p:sp>
      <p:sp>
        <p:nvSpPr>
          <p:cNvPr id="33" name="Ellipse 32"/>
          <p:cNvSpPr/>
          <p:nvPr/>
        </p:nvSpPr>
        <p:spPr>
          <a:xfrm>
            <a:off x="785786" y="3478413"/>
            <a:ext cx="1214446" cy="6429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t>Qualité</a:t>
            </a:r>
            <a:endParaRPr lang="en-US" sz="1600" dirty="0"/>
          </a:p>
        </p:txBody>
      </p:sp>
      <p:sp>
        <p:nvSpPr>
          <p:cNvPr id="34" name="ZoneTexte 33"/>
          <p:cNvSpPr txBox="1"/>
          <p:nvPr/>
        </p:nvSpPr>
        <p:spPr>
          <a:xfrm>
            <a:off x="1285852" y="5550115"/>
            <a:ext cx="3071834" cy="307777"/>
          </a:xfrm>
          <a:prstGeom prst="rect">
            <a:avLst/>
          </a:prstGeom>
          <a:solidFill>
            <a:schemeClr val="accent1">
              <a:lumMod val="40000"/>
              <a:lumOff val="60000"/>
            </a:schemeClr>
          </a:solidFill>
        </p:spPr>
        <p:txBody>
          <a:bodyPr wrap="square" rtlCol="0">
            <a:spAutoFit/>
          </a:bodyPr>
          <a:lstStyle/>
          <a:p>
            <a:r>
              <a:rPr lang="fr-FR" sz="1400" dirty="0" smtClean="0"/>
              <a:t>Réalisation du produit </a:t>
            </a:r>
          </a:p>
        </p:txBody>
      </p:sp>
      <p:sp>
        <p:nvSpPr>
          <p:cNvPr id="35" name="ZoneTexte 34"/>
          <p:cNvSpPr txBox="1"/>
          <p:nvPr/>
        </p:nvSpPr>
        <p:spPr>
          <a:xfrm>
            <a:off x="5429256" y="5550115"/>
            <a:ext cx="3286148" cy="307777"/>
          </a:xfrm>
          <a:prstGeom prst="rect">
            <a:avLst/>
          </a:prstGeom>
          <a:solidFill>
            <a:schemeClr val="accent1">
              <a:lumMod val="40000"/>
              <a:lumOff val="60000"/>
            </a:schemeClr>
          </a:solidFill>
        </p:spPr>
        <p:txBody>
          <a:bodyPr wrap="square" rtlCol="0">
            <a:spAutoFit/>
          </a:bodyPr>
          <a:lstStyle/>
          <a:p>
            <a:r>
              <a:rPr lang="fr-FR" sz="1400" dirty="0" smtClean="0"/>
              <a:t>Management des processus opérationnels</a:t>
            </a:r>
          </a:p>
        </p:txBody>
      </p:sp>
      <p:sp>
        <p:nvSpPr>
          <p:cNvPr id="36" name="ZoneTexte 35"/>
          <p:cNvSpPr txBox="1"/>
          <p:nvPr/>
        </p:nvSpPr>
        <p:spPr>
          <a:xfrm>
            <a:off x="5429256" y="5192925"/>
            <a:ext cx="3286148" cy="307777"/>
          </a:xfrm>
          <a:prstGeom prst="rect">
            <a:avLst/>
          </a:prstGeom>
          <a:solidFill>
            <a:schemeClr val="accent1">
              <a:lumMod val="40000"/>
              <a:lumOff val="60000"/>
            </a:schemeClr>
          </a:solidFill>
        </p:spPr>
        <p:txBody>
          <a:bodyPr wrap="square" rtlCol="0">
            <a:spAutoFit/>
          </a:bodyPr>
          <a:lstStyle/>
          <a:p>
            <a:r>
              <a:rPr lang="fr-FR" sz="1400" dirty="0" smtClean="0"/>
              <a:t>Prévision, suivi / évaluation des ressources</a:t>
            </a:r>
          </a:p>
        </p:txBody>
      </p:sp>
      <p:sp>
        <p:nvSpPr>
          <p:cNvPr id="37" name="ZoneTexte 36"/>
          <p:cNvSpPr txBox="1"/>
          <p:nvPr/>
        </p:nvSpPr>
        <p:spPr>
          <a:xfrm>
            <a:off x="5429256" y="4835735"/>
            <a:ext cx="3286148" cy="307777"/>
          </a:xfrm>
          <a:prstGeom prst="rect">
            <a:avLst/>
          </a:prstGeom>
          <a:solidFill>
            <a:schemeClr val="accent1">
              <a:lumMod val="40000"/>
              <a:lumOff val="60000"/>
            </a:schemeClr>
          </a:solidFill>
        </p:spPr>
        <p:txBody>
          <a:bodyPr wrap="square" rtlCol="0">
            <a:spAutoFit/>
          </a:bodyPr>
          <a:lstStyle/>
          <a:p>
            <a:r>
              <a:rPr lang="fr-FR" sz="1400" dirty="0" smtClean="0"/>
              <a:t>Responsabilité sur le patrimoine</a:t>
            </a:r>
          </a:p>
        </p:txBody>
      </p:sp>
      <p:sp>
        <p:nvSpPr>
          <p:cNvPr id="38" name="ZoneTexte 37"/>
          <p:cNvSpPr txBox="1"/>
          <p:nvPr/>
        </p:nvSpPr>
        <p:spPr>
          <a:xfrm>
            <a:off x="5429256" y="4478545"/>
            <a:ext cx="3286148" cy="307777"/>
          </a:xfrm>
          <a:prstGeom prst="rect">
            <a:avLst/>
          </a:prstGeom>
          <a:solidFill>
            <a:schemeClr val="accent1">
              <a:lumMod val="40000"/>
              <a:lumOff val="60000"/>
            </a:schemeClr>
          </a:solidFill>
        </p:spPr>
        <p:txBody>
          <a:bodyPr wrap="square" rtlCol="0">
            <a:spAutoFit/>
          </a:bodyPr>
          <a:lstStyle/>
          <a:p>
            <a:r>
              <a:rPr lang="fr-FR" sz="1400" dirty="0" smtClean="0"/>
              <a:t>Dispositifs de Contrôle Interne</a:t>
            </a:r>
          </a:p>
        </p:txBody>
      </p:sp>
      <p:sp>
        <p:nvSpPr>
          <p:cNvPr id="39" name="ZoneTexte 38"/>
          <p:cNvSpPr txBox="1"/>
          <p:nvPr/>
        </p:nvSpPr>
        <p:spPr>
          <a:xfrm>
            <a:off x="5429256" y="4121355"/>
            <a:ext cx="3286148" cy="307777"/>
          </a:xfrm>
          <a:prstGeom prst="rect">
            <a:avLst/>
          </a:prstGeom>
          <a:solidFill>
            <a:schemeClr val="accent1">
              <a:lumMod val="40000"/>
              <a:lumOff val="60000"/>
            </a:schemeClr>
          </a:solidFill>
        </p:spPr>
        <p:txBody>
          <a:bodyPr wrap="square" rtlCol="0">
            <a:spAutoFit/>
          </a:bodyPr>
          <a:lstStyle/>
          <a:p>
            <a:r>
              <a:rPr lang="fr-FR" sz="1400" dirty="0" smtClean="0"/>
              <a:t>Approche par les risques</a:t>
            </a:r>
          </a:p>
        </p:txBody>
      </p:sp>
      <p:sp>
        <p:nvSpPr>
          <p:cNvPr id="40" name="ZoneTexte 39"/>
          <p:cNvSpPr txBox="1"/>
          <p:nvPr/>
        </p:nvSpPr>
        <p:spPr>
          <a:xfrm>
            <a:off x="1285852" y="5907305"/>
            <a:ext cx="3071834" cy="307777"/>
          </a:xfrm>
          <a:prstGeom prst="rect">
            <a:avLst/>
          </a:prstGeom>
          <a:solidFill>
            <a:schemeClr val="accent1">
              <a:lumMod val="40000"/>
              <a:lumOff val="60000"/>
            </a:schemeClr>
          </a:solidFill>
        </p:spPr>
        <p:txBody>
          <a:bodyPr wrap="square" rtlCol="0">
            <a:spAutoFit/>
          </a:bodyPr>
          <a:lstStyle/>
          <a:p>
            <a:r>
              <a:rPr lang="fr-FR" sz="1400" dirty="0" smtClean="0"/>
              <a:t>Mesure, analyse, amélioration</a:t>
            </a:r>
          </a:p>
        </p:txBody>
      </p:sp>
      <p:sp>
        <p:nvSpPr>
          <p:cNvPr id="41" name="ZoneTexte 40"/>
          <p:cNvSpPr txBox="1"/>
          <p:nvPr/>
        </p:nvSpPr>
        <p:spPr>
          <a:xfrm>
            <a:off x="5429256" y="5907305"/>
            <a:ext cx="3286148" cy="307777"/>
          </a:xfrm>
          <a:prstGeom prst="rect">
            <a:avLst/>
          </a:prstGeom>
          <a:solidFill>
            <a:schemeClr val="accent1">
              <a:lumMod val="40000"/>
              <a:lumOff val="60000"/>
            </a:schemeClr>
          </a:solidFill>
        </p:spPr>
        <p:txBody>
          <a:bodyPr wrap="square" rtlCol="0">
            <a:spAutoFit/>
          </a:bodyPr>
          <a:lstStyle/>
          <a:p>
            <a:r>
              <a:rPr lang="fr-FR" sz="1400" dirty="0" smtClean="0"/>
              <a:t>Mesure, analyse, amélioration et sanction</a:t>
            </a:r>
          </a:p>
        </p:txBody>
      </p:sp>
      <p:sp>
        <p:nvSpPr>
          <p:cNvPr id="42" name="Ellipse 41"/>
          <p:cNvSpPr/>
          <p:nvPr/>
        </p:nvSpPr>
        <p:spPr>
          <a:xfrm>
            <a:off x="4929190" y="3549851"/>
            <a:ext cx="1214446" cy="64294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err="1" smtClean="0"/>
              <a:t>Gouver-nance</a:t>
            </a:r>
            <a:endParaRPr lang="en-US" sz="1600" dirty="0"/>
          </a:p>
        </p:txBody>
      </p:sp>
      <p:graphicFrame>
        <p:nvGraphicFramePr>
          <p:cNvPr id="43" name="Diagramme 42"/>
          <p:cNvGraphicFramePr/>
          <p:nvPr/>
        </p:nvGraphicFramePr>
        <p:xfrm>
          <a:off x="4357686" y="5121487"/>
          <a:ext cx="1047736" cy="38892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4" name="ZoneTexte 43"/>
          <p:cNvSpPr txBox="1"/>
          <p:nvPr/>
        </p:nvSpPr>
        <p:spPr>
          <a:xfrm>
            <a:off x="714348" y="1571612"/>
            <a:ext cx="7786742" cy="584775"/>
          </a:xfrm>
          <a:prstGeom prst="rect">
            <a:avLst/>
          </a:prstGeom>
          <a:noFill/>
        </p:spPr>
        <p:txBody>
          <a:bodyPr wrap="square" rtlCol="0">
            <a:spAutoFit/>
          </a:bodyPr>
          <a:lstStyle/>
          <a:p>
            <a:pPr>
              <a:spcBef>
                <a:spcPts val="300"/>
              </a:spcBef>
              <a:spcAft>
                <a:spcPts val="300"/>
              </a:spcAft>
              <a:buFont typeface="Wingdings 3" pitchFamily="18" charset="2"/>
              <a:buChar char="["/>
            </a:pPr>
            <a:r>
              <a:rPr lang="fr-FR" sz="1600" i="1" dirty="0" smtClean="0"/>
              <a:t>  Implémenter la gouvernance dans les organismes publics à travers une démarche de normalisation simple ou intégrée: </a:t>
            </a:r>
          </a:p>
        </p:txBody>
      </p:sp>
      <p:sp>
        <p:nvSpPr>
          <p:cNvPr id="45" name="ZoneTexte 44"/>
          <p:cNvSpPr txBox="1"/>
          <p:nvPr/>
        </p:nvSpPr>
        <p:spPr>
          <a:xfrm>
            <a:off x="785786" y="2143116"/>
            <a:ext cx="5643602" cy="661720"/>
          </a:xfrm>
          <a:prstGeom prst="rect">
            <a:avLst/>
          </a:prstGeom>
          <a:noFill/>
        </p:spPr>
        <p:txBody>
          <a:bodyPr wrap="square" rtlCol="0">
            <a:spAutoFit/>
          </a:bodyPr>
          <a:lstStyle/>
          <a:p>
            <a:pPr lvl="1">
              <a:spcBef>
                <a:spcPts val="300"/>
              </a:spcBef>
              <a:spcAft>
                <a:spcPts val="300"/>
              </a:spcAft>
              <a:buFont typeface="Wingdings" pitchFamily="2" charset="2"/>
              <a:buChar char="Ø"/>
            </a:pPr>
            <a:r>
              <a:rPr lang="fr-FR" sz="1600" dirty="0" smtClean="0"/>
              <a:t>Mise en œuvre de la(les) norme(s) système</a:t>
            </a:r>
          </a:p>
          <a:p>
            <a:pPr lvl="1">
              <a:spcBef>
                <a:spcPts val="300"/>
              </a:spcBef>
              <a:spcAft>
                <a:spcPts val="300"/>
              </a:spcAft>
              <a:buFont typeface="Wingdings"/>
              <a:buChar char="Ø"/>
            </a:pPr>
            <a:r>
              <a:rPr lang="fr-FR" sz="1600" dirty="0" smtClean="0"/>
              <a:t> Audit par la(les) norme(s) de contrôle et audit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2000"/>
                                        <p:tgtEl>
                                          <p:spTgt spid="44"/>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20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2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3000"/>
                                        <p:tgtEl>
                                          <p:spTgt spid="2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3000"/>
                                        <p:tgtEl>
                                          <p:spTgt spid="3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3000"/>
                                        <p:tgtEl>
                                          <p:spTgt spid="3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3000"/>
                                        <p:tgtEl>
                                          <p:spTgt spid="3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up)">
                                      <p:cBhvr>
                                        <p:cTn id="40" dur="3000"/>
                                        <p:tgtEl>
                                          <p:spTgt spid="3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3000"/>
                                        <p:tgtEl>
                                          <p:spTgt spid="3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3000"/>
                                        <p:tgtEl>
                                          <p:spTgt spid="35"/>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up)">
                                      <p:cBhvr>
                                        <p:cTn id="49" dur="3000"/>
                                        <p:tgtEl>
                                          <p:spTgt spid="3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up)">
                                      <p:cBhvr>
                                        <p:cTn id="52" dur="3000"/>
                                        <p:tgtEl>
                                          <p:spTgt spid="3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3000"/>
                                        <p:tgtEl>
                                          <p:spTgt spid="3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up)">
                                      <p:cBhvr>
                                        <p:cTn id="58" dur="3000"/>
                                        <p:tgtEl>
                                          <p:spTgt spid="39"/>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up)">
                                      <p:cBhvr>
                                        <p:cTn id="61" dur="3000"/>
                                        <p:tgtEl>
                                          <p:spTgt spid="40"/>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up)">
                                      <p:cBhvr>
                                        <p:cTn id="64" dur="3000"/>
                                        <p:tgtEl>
                                          <p:spTgt spid="41"/>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3000"/>
                                        <p:tgtEl>
                                          <p:spTgt spid="42"/>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up)">
                                      <p:cBhvr>
                                        <p:cTn id="70" dur="3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Graphic spid="43" grpId="0">
        <p:bldAsOne/>
      </p:bldGraphic>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285852" y="99932"/>
            <a:ext cx="6643734" cy="400110"/>
          </a:xfrm>
          <a:prstGeom prst="rect">
            <a:avLst/>
          </a:prstGeom>
          <a:noFill/>
        </p:spPr>
        <p:txBody>
          <a:bodyPr wrap="square" rtlCol="0">
            <a:spAutoFit/>
          </a:bodyPr>
          <a:lstStyle/>
          <a:p>
            <a:pPr marL="265113" indent="-265113"/>
            <a:r>
              <a:rPr lang="fr-FR" sz="2000" b="1" dirty="0" smtClean="0">
                <a:solidFill>
                  <a:schemeClr val="bg1"/>
                </a:solidFill>
              </a:rPr>
              <a:t>V. La démarche qualité et la lutte contre la corruption</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11</a:t>
            </a:fld>
            <a:endParaRPr lang="fr-FR" sz="1100" dirty="0"/>
          </a:p>
        </p:txBody>
      </p:sp>
      <p:sp>
        <p:nvSpPr>
          <p:cNvPr id="16" name="ZoneTexte 15"/>
          <p:cNvSpPr txBox="1"/>
          <p:nvPr/>
        </p:nvSpPr>
        <p:spPr>
          <a:xfrm>
            <a:off x="714348" y="785794"/>
            <a:ext cx="7500990" cy="338554"/>
          </a:xfrm>
          <a:prstGeom prst="rect">
            <a:avLst/>
          </a:prstGeom>
          <a:noFill/>
        </p:spPr>
        <p:txBody>
          <a:bodyPr wrap="square" rtlCol="0">
            <a:spAutoFit/>
          </a:bodyPr>
          <a:lstStyle/>
          <a:p>
            <a:r>
              <a:rPr lang="fr-FR" sz="1600" b="1" i="1" dirty="0" smtClean="0"/>
              <a:t>V.1  La corruption</a:t>
            </a:r>
            <a:endParaRPr lang="fr-FR" sz="1600" b="1" i="1" dirty="0"/>
          </a:p>
        </p:txBody>
      </p:sp>
      <p:sp>
        <p:nvSpPr>
          <p:cNvPr id="18" name="Rectangle 3"/>
          <p:cNvSpPr txBox="1">
            <a:spLocks noChangeArrowheads="1"/>
          </p:cNvSpPr>
          <p:nvPr/>
        </p:nvSpPr>
        <p:spPr>
          <a:xfrm>
            <a:off x="642910" y="1214422"/>
            <a:ext cx="8215370" cy="642942"/>
          </a:xfrm>
          <a:prstGeom prst="rect">
            <a:avLst/>
          </a:prstGeom>
        </p:spPr>
        <p:txBody>
          <a:bodyPr vert="horz" lIns="91440" tIns="45720" rIns="91440" bIns="45720" rtlCol="0">
            <a:noAutofit/>
          </a:bodyPr>
          <a:lstStyle/>
          <a:p>
            <a:pPr marL="0" marR="0" lvl="0" indent="0" algn="l" defTabSz="914400" rtl="0" eaLnBrk="1" fontAlgn="auto" latinLnBrk="0" hangingPunct="1">
              <a:spcBef>
                <a:spcPts val="300"/>
              </a:spcBef>
              <a:spcAft>
                <a:spcPts val="300"/>
              </a:spcAft>
              <a:buClrTx/>
              <a:buSzTx/>
              <a:buFont typeface="Wingdings" pitchFamily="2" charset="2"/>
              <a:buNone/>
              <a:tabLst/>
              <a:defRPr/>
            </a:pPr>
            <a:r>
              <a:rPr kumimoji="0" lang="fr-FR" sz="1600" b="0" i="0" u="none" strike="noStrike" kern="1200" cap="none" spc="0" normalizeH="0" baseline="0" noProof="0" dirty="0" smtClean="0">
                <a:ln>
                  <a:noFill/>
                </a:ln>
                <a:solidFill>
                  <a:schemeClr val="tx1"/>
                </a:solidFill>
                <a:effectLst/>
                <a:uLnTx/>
                <a:uFillTx/>
                <a:ea typeface="+mn-ea"/>
                <a:cs typeface="Arial" charset="0"/>
              </a:rPr>
              <a:t>Suivant les bailleurs de fonds, </a:t>
            </a:r>
            <a:r>
              <a:rPr kumimoji="0" lang="fr-FR" sz="1600" b="0" i="1" u="none" strike="noStrike" kern="1200" cap="none" spc="0" normalizeH="0" baseline="0" noProof="0" dirty="0" smtClean="0">
                <a:ln>
                  <a:noFill/>
                </a:ln>
                <a:solidFill>
                  <a:schemeClr val="tx1"/>
                </a:solidFill>
                <a:effectLst/>
                <a:uLnTx/>
                <a:uFillTx/>
                <a:ea typeface="+mn-ea"/>
                <a:cs typeface="Arial" charset="0"/>
              </a:rPr>
              <a:t>la corruption es</a:t>
            </a:r>
            <a:r>
              <a:rPr lang="fr-FR" sz="1600" i="1" baseline="0" dirty="0" smtClean="0">
                <a:cs typeface="Arial" charset="0"/>
              </a:rPr>
              <a:t>t</a:t>
            </a:r>
            <a:r>
              <a:rPr lang="fr-FR" sz="1600" i="1" dirty="0" smtClean="0">
                <a:cs typeface="Arial" charset="0"/>
              </a:rPr>
              <a:t> un abus de pouvoir exercé pour pervertir ou détourner un processus / activité e</a:t>
            </a:r>
            <a:r>
              <a:rPr kumimoji="0" lang="fr-FR" sz="1600" b="0" i="1" u="none" strike="noStrike" kern="1200" cap="none" spc="0" normalizeH="0" baseline="0" noProof="0" dirty="0" smtClean="0">
                <a:ln>
                  <a:noFill/>
                </a:ln>
                <a:solidFill>
                  <a:schemeClr val="tx1"/>
                </a:solidFill>
                <a:effectLst/>
                <a:uLnTx/>
                <a:uFillTx/>
                <a:ea typeface="+mn-ea"/>
                <a:cs typeface="+mn-cs"/>
              </a:rPr>
              <a:t>n vue d'obtenir un enrichissement personnel ou </a:t>
            </a:r>
            <a:r>
              <a:rPr lang="fr-FR" sz="1600" i="1" dirty="0" smtClean="0"/>
              <a:t>celui </a:t>
            </a:r>
            <a:r>
              <a:rPr kumimoji="0" lang="fr-FR" sz="1600" b="0" i="1" u="none" strike="noStrike" kern="1200" cap="none" spc="0" normalizeH="0" baseline="0" noProof="0" dirty="0" smtClean="0">
                <a:ln>
                  <a:noFill/>
                </a:ln>
                <a:solidFill>
                  <a:schemeClr val="tx1"/>
                </a:solidFill>
                <a:effectLst/>
                <a:uLnTx/>
                <a:uFillTx/>
                <a:ea typeface="+mn-ea"/>
                <a:cs typeface="+mn-cs"/>
              </a:rPr>
              <a:t>des tiers.</a:t>
            </a:r>
          </a:p>
        </p:txBody>
      </p:sp>
      <p:sp>
        <p:nvSpPr>
          <p:cNvPr id="23" name="Rectangle 3"/>
          <p:cNvSpPr txBox="1">
            <a:spLocks noChangeArrowheads="1"/>
          </p:cNvSpPr>
          <p:nvPr/>
        </p:nvSpPr>
        <p:spPr>
          <a:xfrm>
            <a:off x="714348" y="1857364"/>
            <a:ext cx="8215370" cy="642942"/>
          </a:xfrm>
          <a:prstGeom prst="rect">
            <a:avLst/>
          </a:prstGeom>
        </p:spPr>
        <p:txBody>
          <a:bodyPr vert="horz" lIns="91440" tIns="45720" rIns="91440" bIns="45720" rtlCol="0">
            <a:noAutofit/>
          </a:bodyPr>
          <a:lstStyle/>
          <a:p>
            <a:pPr marL="0" marR="0" lvl="0" indent="0" algn="l" defTabSz="914400" rtl="0" eaLnBrk="1" fontAlgn="auto" latinLnBrk="0" hangingPunct="1">
              <a:spcBef>
                <a:spcPts val="300"/>
              </a:spcBef>
              <a:spcAft>
                <a:spcPts val="300"/>
              </a:spcAft>
              <a:buClrTx/>
              <a:buSzTx/>
              <a:buFont typeface="Wingdings" pitchFamily="2" charset="2"/>
              <a:buNone/>
              <a:tabLst/>
              <a:defRPr/>
            </a:pPr>
            <a:r>
              <a:rPr kumimoji="0" lang="fr-FR" sz="1600" b="0" i="0" u="none" strike="noStrike" kern="1200" cap="none" spc="0" normalizeH="0" baseline="0" noProof="0" dirty="0" smtClean="0">
                <a:ln>
                  <a:noFill/>
                </a:ln>
                <a:solidFill>
                  <a:schemeClr val="tx1"/>
                </a:solidFill>
                <a:effectLst/>
                <a:uLnTx/>
                <a:uFillTx/>
                <a:ea typeface="+mn-ea"/>
                <a:cs typeface="Arial" charset="0"/>
              </a:rPr>
              <a:t>Parmi les formes de corruption</a:t>
            </a:r>
            <a:r>
              <a:rPr kumimoji="0" lang="fr-FR" sz="1600" b="0" i="0" u="none" strike="noStrike" kern="1200" cap="none" spc="0" normalizeH="0" noProof="0" dirty="0" smtClean="0">
                <a:ln>
                  <a:noFill/>
                </a:ln>
                <a:solidFill>
                  <a:schemeClr val="tx1"/>
                </a:solidFill>
                <a:effectLst/>
                <a:uLnTx/>
                <a:uFillTx/>
                <a:ea typeface="+mn-ea"/>
                <a:cs typeface="Arial" charset="0"/>
              </a:rPr>
              <a:t> les répandus au Cameroun, on note : </a:t>
            </a:r>
            <a:r>
              <a:rPr kumimoji="0" lang="fr-FR" sz="1600" b="0" i="1" u="none" strike="noStrike" kern="1200" cap="none" spc="0" normalizeH="0" noProof="0" dirty="0" smtClean="0">
                <a:ln>
                  <a:noFill/>
                </a:ln>
                <a:solidFill>
                  <a:schemeClr val="tx1"/>
                </a:solidFill>
                <a:effectLst/>
                <a:uLnTx/>
                <a:uFillTx/>
                <a:ea typeface="+mn-ea"/>
                <a:cs typeface="Arial" charset="0"/>
              </a:rPr>
              <a:t>les «dessous de table», la fraude, l’extorsion, le favoritisme (népotisme et collision) et le détournement des fonds. </a:t>
            </a:r>
            <a:endParaRPr kumimoji="0" lang="fr-FR" sz="1600" b="0" i="1" u="none" strike="noStrike" kern="1200" cap="none" spc="0" normalizeH="0" baseline="0" noProof="0" dirty="0" smtClean="0">
              <a:ln>
                <a:noFill/>
              </a:ln>
              <a:solidFill>
                <a:schemeClr val="tx1"/>
              </a:solidFill>
              <a:effectLst/>
              <a:uLnTx/>
              <a:uFillTx/>
              <a:ea typeface="+mn-ea"/>
              <a:cs typeface="+mn-cs"/>
            </a:endParaRPr>
          </a:p>
        </p:txBody>
      </p:sp>
      <p:sp>
        <p:nvSpPr>
          <p:cNvPr id="24" name="Rectangle 3"/>
          <p:cNvSpPr txBox="1">
            <a:spLocks noChangeArrowheads="1"/>
          </p:cNvSpPr>
          <p:nvPr/>
        </p:nvSpPr>
        <p:spPr>
          <a:xfrm>
            <a:off x="714348" y="3000372"/>
            <a:ext cx="7643866" cy="571504"/>
          </a:xfrm>
          <a:prstGeom prst="rect">
            <a:avLst/>
          </a:prstGeom>
        </p:spPr>
        <p:txBody>
          <a:bodyPr vert="horz" lIns="91440" tIns="45720" rIns="91440" bIns="45720" rtlCol="0">
            <a:noAutofit/>
          </a:bodyPr>
          <a:lstStyle/>
          <a:p>
            <a:pPr lvl="0">
              <a:spcBef>
                <a:spcPts val="300"/>
              </a:spcBef>
              <a:spcAft>
                <a:spcPts val="300"/>
              </a:spcAft>
            </a:pPr>
            <a:r>
              <a:rPr kumimoji="0" lang="fr-FR" sz="1600" b="0" i="0" u="none" strike="noStrike" kern="1200" cap="none" spc="0" normalizeH="0" noProof="0" dirty="0" smtClean="0">
                <a:ln>
                  <a:noFill/>
                </a:ln>
                <a:solidFill>
                  <a:schemeClr val="tx1"/>
                </a:solidFill>
                <a:effectLst/>
                <a:uLnTx/>
                <a:uFillTx/>
                <a:ea typeface="+mn-ea"/>
                <a:cs typeface="Arial" charset="0"/>
              </a:rPr>
              <a:t>Le sous-chapitre </a:t>
            </a:r>
            <a:r>
              <a:rPr lang="fr-FR" sz="1600" dirty="0" smtClean="0">
                <a:cs typeface="Arial" charset="0"/>
              </a:rPr>
              <a:t>5.1 du DSCE porte sur la "Gouvernance et état de droit ", il comporte 4 objectifs dont : </a:t>
            </a:r>
            <a:r>
              <a:rPr lang="fr-FR" sz="1600" i="1" dirty="0" smtClean="0">
                <a:cs typeface="Arial" charset="0"/>
              </a:rPr>
              <a:t>«Renforcer la lutte contre la corruption et les détournements de fonds».  </a:t>
            </a:r>
            <a:endParaRPr kumimoji="0" lang="fr-FR" sz="1600" b="0" i="1" u="none" strike="noStrike" kern="1200" cap="none" spc="0" normalizeH="0" baseline="0" noProof="0" dirty="0" smtClean="0">
              <a:ln>
                <a:noFill/>
              </a:ln>
              <a:solidFill>
                <a:schemeClr val="tx1"/>
              </a:solidFill>
              <a:effectLst/>
              <a:uLnTx/>
              <a:uFillTx/>
              <a:ea typeface="+mn-ea"/>
              <a:cs typeface="+mn-cs"/>
            </a:endParaRPr>
          </a:p>
        </p:txBody>
      </p:sp>
      <p:sp>
        <p:nvSpPr>
          <p:cNvPr id="25" name="ZoneTexte 24"/>
          <p:cNvSpPr txBox="1"/>
          <p:nvPr/>
        </p:nvSpPr>
        <p:spPr>
          <a:xfrm>
            <a:off x="714348" y="2643182"/>
            <a:ext cx="7500990" cy="338554"/>
          </a:xfrm>
          <a:prstGeom prst="rect">
            <a:avLst/>
          </a:prstGeom>
          <a:noFill/>
        </p:spPr>
        <p:txBody>
          <a:bodyPr wrap="square" rtlCol="0">
            <a:spAutoFit/>
          </a:bodyPr>
          <a:lstStyle/>
          <a:p>
            <a:r>
              <a:rPr lang="fr-FR" sz="1600" b="1" i="1" dirty="0" smtClean="0"/>
              <a:t>V.2  Orientations stratégiques de la lutte anticorruption (DSCE)</a:t>
            </a:r>
            <a:endParaRPr lang="fr-FR" sz="1600" b="1" i="1" dirty="0"/>
          </a:p>
        </p:txBody>
      </p:sp>
      <p:graphicFrame>
        <p:nvGraphicFramePr>
          <p:cNvPr id="27" name="Diagramme 26"/>
          <p:cNvGraphicFramePr/>
          <p:nvPr/>
        </p:nvGraphicFramePr>
        <p:xfrm>
          <a:off x="2500298" y="3929066"/>
          <a:ext cx="2357454" cy="257176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0" name="ZoneTexte 29"/>
          <p:cNvSpPr txBox="1"/>
          <p:nvPr/>
        </p:nvSpPr>
        <p:spPr>
          <a:xfrm>
            <a:off x="5214942" y="3714753"/>
            <a:ext cx="2857520" cy="307777"/>
          </a:xfrm>
          <a:prstGeom prst="rect">
            <a:avLst/>
          </a:prstGeom>
          <a:solidFill>
            <a:schemeClr val="accent1">
              <a:lumMod val="40000"/>
              <a:lumOff val="60000"/>
            </a:schemeClr>
          </a:solidFill>
          <a:ln w="19050">
            <a:solidFill>
              <a:schemeClr val="tx2"/>
            </a:solidFill>
          </a:ln>
        </p:spPr>
        <p:txBody>
          <a:bodyPr wrap="square" rtlCol="0">
            <a:spAutoFit/>
          </a:bodyPr>
          <a:lstStyle/>
          <a:p>
            <a:pPr algn="ctr"/>
            <a:r>
              <a:rPr lang="fr-FR" sz="1400" b="1" dirty="0" smtClean="0"/>
              <a:t>Plan d’actions </a:t>
            </a:r>
          </a:p>
        </p:txBody>
      </p:sp>
      <p:sp>
        <p:nvSpPr>
          <p:cNvPr id="31" name="ZoneTexte 30"/>
          <p:cNvSpPr txBox="1"/>
          <p:nvPr/>
        </p:nvSpPr>
        <p:spPr>
          <a:xfrm>
            <a:off x="2857488" y="3714752"/>
            <a:ext cx="2071702" cy="307777"/>
          </a:xfrm>
          <a:prstGeom prst="rect">
            <a:avLst/>
          </a:prstGeom>
          <a:solidFill>
            <a:schemeClr val="accent1">
              <a:lumMod val="40000"/>
              <a:lumOff val="60000"/>
            </a:schemeClr>
          </a:solidFill>
          <a:ln w="19050">
            <a:solidFill>
              <a:schemeClr val="tx2"/>
            </a:solidFill>
          </a:ln>
        </p:spPr>
        <p:txBody>
          <a:bodyPr wrap="square" rtlCol="0">
            <a:spAutoFit/>
          </a:bodyPr>
          <a:lstStyle/>
          <a:p>
            <a:pPr algn="ctr"/>
            <a:r>
              <a:rPr lang="fr-FR" sz="1400" b="1" dirty="0" smtClean="0"/>
              <a:t>Mécanismes</a:t>
            </a:r>
          </a:p>
        </p:txBody>
      </p:sp>
      <p:sp>
        <p:nvSpPr>
          <p:cNvPr id="32" name="ZoneTexte 31"/>
          <p:cNvSpPr txBox="1"/>
          <p:nvPr/>
        </p:nvSpPr>
        <p:spPr>
          <a:xfrm>
            <a:off x="785786" y="3714752"/>
            <a:ext cx="1857388" cy="307777"/>
          </a:xfrm>
          <a:prstGeom prst="rect">
            <a:avLst/>
          </a:prstGeom>
          <a:solidFill>
            <a:schemeClr val="accent1">
              <a:lumMod val="40000"/>
              <a:lumOff val="60000"/>
            </a:schemeClr>
          </a:solidFill>
          <a:ln w="19050">
            <a:solidFill>
              <a:schemeClr val="tx2"/>
            </a:solidFill>
          </a:ln>
        </p:spPr>
        <p:txBody>
          <a:bodyPr wrap="square" rtlCol="0">
            <a:spAutoFit/>
          </a:bodyPr>
          <a:lstStyle/>
          <a:p>
            <a:pPr algn="ctr"/>
            <a:r>
              <a:rPr lang="fr-FR" sz="1400" b="1" dirty="0" smtClean="0"/>
              <a:t>Objectif</a:t>
            </a:r>
          </a:p>
        </p:txBody>
      </p:sp>
      <p:sp>
        <p:nvSpPr>
          <p:cNvPr id="34" name="Rectangle 33"/>
          <p:cNvSpPr/>
          <p:nvPr/>
        </p:nvSpPr>
        <p:spPr>
          <a:xfrm>
            <a:off x="785786" y="4143380"/>
            <a:ext cx="1857388" cy="2071702"/>
          </a:xfrm>
          <a:prstGeom prst="rect">
            <a:avLst/>
          </a:prstGeom>
          <a:solidFill>
            <a:schemeClr val="accent1">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ln w="9525">
                  <a:solidFill>
                    <a:srgbClr val="0070C0"/>
                  </a:solidFill>
                </a:ln>
                <a:solidFill>
                  <a:schemeClr val="accent1">
                    <a:lumMod val="20000"/>
                    <a:lumOff val="80000"/>
                  </a:schemeClr>
                </a:solidFill>
              </a:rPr>
              <a:t>Renforcer la lutte contre la corruption et les détournements de fonds</a:t>
            </a:r>
            <a:endParaRPr lang="en-US" sz="1600" dirty="0">
              <a:ln w="9525">
                <a:solidFill>
                  <a:srgbClr val="0070C0"/>
                </a:solidFill>
              </a:ln>
              <a:solidFill>
                <a:schemeClr val="accent1">
                  <a:lumMod val="20000"/>
                  <a:lumOff val="80000"/>
                </a:schemeClr>
              </a:solidFill>
            </a:endParaRPr>
          </a:p>
        </p:txBody>
      </p:sp>
      <p:sp>
        <p:nvSpPr>
          <p:cNvPr id="36" name="Pentagone 35"/>
          <p:cNvSpPr/>
          <p:nvPr/>
        </p:nvSpPr>
        <p:spPr>
          <a:xfrm>
            <a:off x="5214942" y="4143380"/>
            <a:ext cx="2928958" cy="357190"/>
          </a:xfrm>
          <a:prstGeom prst="homePlate">
            <a:avLst/>
          </a:prstGeom>
          <a:solidFill>
            <a:schemeClr val="accent1">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smtClean="0">
                <a:solidFill>
                  <a:schemeClr val="tx1"/>
                </a:solidFill>
              </a:rPr>
              <a:t>Systématisation de la réédition des comptes</a:t>
            </a:r>
            <a:endParaRPr lang="en-US" sz="1400" dirty="0">
              <a:solidFill>
                <a:schemeClr val="tx1"/>
              </a:solidFill>
            </a:endParaRPr>
          </a:p>
        </p:txBody>
      </p:sp>
      <p:sp>
        <p:nvSpPr>
          <p:cNvPr id="46" name="Pentagone 45"/>
          <p:cNvSpPr/>
          <p:nvPr/>
        </p:nvSpPr>
        <p:spPr>
          <a:xfrm>
            <a:off x="5214942" y="4572008"/>
            <a:ext cx="2928958" cy="357190"/>
          </a:xfrm>
          <a:prstGeom prst="homePlate">
            <a:avLst/>
          </a:prstGeom>
          <a:solidFill>
            <a:schemeClr val="accent1">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350" dirty="0" smtClean="0">
                <a:solidFill>
                  <a:schemeClr val="tx1"/>
                </a:solidFill>
              </a:rPr>
              <a:t>Systématisation des sanctions à l’encontre des gestionnaires indélicats</a:t>
            </a:r>
            <a:endParaRPr lang="en-US" sz="1350" dirty="0" smtClean="0">
              <a:solidFill>
                <a:schemeClr val="tx1"/>
              </a:solidFill>
            </a:endParaRPr>
          </a:p>
        </p:txBody>
      </p:sp>
      <p:sp>
        <p:nvSpPr>
          <p:cNvPr id="47" name="Pentagone 46"/>
          <p:cNvSpPr/>
          <p:nvPr/>
        </p:nvSpPr>
        <p:spPr>
          <a:xfrm>
            <a:off x="5214942" y="5000636"/>
            <a:ext cx="2928958" cy="357190"/>
          </a:xfrm>
          <a:prstGeom prst="homePlate">
            <a:avLst/>
          </a:prstGeom>
          <a:solidFill>
            <a:schemeClr val="accent1">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smtClean="0">
                <a:solidFill>
                  <a:schemeClr val="tx1"/>
                </a:solidFill>
              </a:rPr>
              <a:t>Intensification de l'éducation et de la sensibilisation des populations</a:t>
            </a:r>
            <a:endParaRPr lang="en-US" sz="1400" dirty="0">
              <a:solidFill>
                <a:schemeClr val="tx1"/>
              </a:solidFill>
            </a:endParaRPr>
          </a:p>
        </p:txBody>
      </p:sp>
      <p:sp>
        <p:nvSpPr>
          <p:cNvPr id="48" name="Pentagone 47"/>
          <p:cNvSpPr/>
          <p:nvPr/>
        </p:nvSpPr>
        <p:spPr>
          <a:xfrm>
            <a:off x="5214942" y="5429264"/>
            <a:ext cx="2928958" cy="357190"/>
          </a:xfrm>
          <a:prstGeom prst="homePlate">
            <a:avLst/>
          </a:prstGeom>
          <a:solidFill>
            <a:schemeClr val="accent1">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smtClean="0">
                <a:solidFill>
                  <a:schemeClr val="tx1"/>
                </a:solidFill>
              </a:rPr>
              <a:t>Mise en œuvre des plans d’actions de la CONAC et de l’ANIF</a:t>
            </a:r>
            <a:endParaRPr lang="en-US" sz="1400" dirty="0">
              <a:solidFill>
                <a:schemeClr val="tx1"/>
              </a:solidFill>
            </a:endParaRPr>
          </a:p>
        </p:txBody>
      </p:sp>
      <p:sp>
        <p:nvSpPr>
          <p:cNvPr id="49" name="Pentagone 48"/>
          <p:cNvSpPr/>
          <p:nvPr/>
        </p:nvSpPr>
        <p:spPr>
          <a:xfrm>
            <a:off x="5214942" y="5857892"/>
            <a:ext cx="2928958" cy="357190"/>
          </a:xfrm>
          <a:prstGeom prst="homePlate">
            <a:avLst/>
          </a:prstGeom>
          <a:solidFill>
            <a:schemeClr val="accent1">
              <a:lumMod val="20000"/>
              <a:lumOff val="8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smtClean="0">
                <a:solidFill>
                  <a:schemeClr val="tx1"/>
                </a:solidFill>
              </a:rPr>
              <a:t>Renforcement des stratégies et des moyens d’action du CONSUPE</a:t>
            </a:r>
            <a:endParaRPr lang="en-US" sz="1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20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20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40" presetClass="entr" presetSubtype="0" fill="hold" grpId="0" nodeType="click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strVal val="#ppt_x-.1"/>
                                          </p:val>
                                        </p:tav>
                                        <p:tav tm="100000">
                                          <p:val>
                                            <p:strVal val="#ppt_x"/>
                                          </p:val>
                                        </p:tav>
                                      </p:tavLst>
                                    </p:anim>
                                    <p:anim calcmode="lin" valueType="num">
                                      <p:cBhvr>
                                        <p:cTn id="25" dur="5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3250"/>
                            </p:stCondLst>
                            <p:childTnLst>
                              <p:par>
                                <p:cTn id="27" presetID="10"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0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slide(fromLeft)">
                                      <p:cBhvr>
                                        <p:cTn id="34" dur="2000"/>
                                        <p:tgtEl>
                                          <p:spTgt spid="30"/>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slide(fromLeft)">
                                      <p:cBhvr>
                                        <p:cTn id="37" dur="2000"/>
                                        <p:tgtEl>
                                          <p:spTgt spid="31"/>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slide(fromLeft)">
                                      <p:cBhvr>
                                        <p:cTn id="40" dur="2000"/>
                                        <p:tgtEl>
                                          <p:spTgt spid="32"/>
                                        </p:tgtEl>
                                      </p:cBhvr>
                                    </p:animEffect>
                                  </p:childTnLst>
                                </p:cTn>
                              </p:par>
                            </p:childTnLst>
                          </p:cTn>
                        </p:par>
                        <p:par>
                          <p:cTn id="41" fill="hold">
                            <p:stCondLst>
                              <p:cond delay="2000"/>
                            </p:stCondLst>
                            <p:childTnLst>
                              <p:par>
                                <p:cTn id="42" presetID="1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slide(fromLeft)">
                                      <p:cBhvr>
                                        <p:cTn id="44" dur="2000"/>
                                        <p:tgtEl>
                                          <p:spTgt spid="34"/>
                                        </p:tgtEl>
                                      </p:cBhvr>
                                    </p:animEffect>
                                  </p:childTnLst>
                                </p:cTn>
                              </p:par>
                            </p:childTnLst>
                          </p:cTn>
                        </p:par>
                        <p:par>
                          <p:cTn id="45" fill="hold">
                            <p:stCondLst>
                              <p:cond delay="4000"/>
                            </p:stCondLst>
                            <p:childTnLst>
                              <p:par>
                                <p:cTn id="46" presetID="1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lide(fromLeft)">
                                      <p:cBhvr>
                                        <p:cTn id="48" dur="2000"/>
                                        <p:tgtEl>
                                          <p:spTgt spid="27"/>
                                        </p:tgtEl>
                                      </p:cBhvr>
                                    </p:animEffect>
                                  </p:childTnLst>
                                </p:cTn>
                              </p:par>
                            </p:childTnLst>
                          </p:cTn>
                        </p:par>
                        <p:par>
                          <p:cTn id="49" fill="hold">
                            <p:stCondLst>
                              <p:cond delay="6000"/>
                            </p:stCondLst>
                            <p:childTnLst>
                              <p:par>
                                <p:cTn id="50" presetID="12" presetClass="entr" presetSubtype="8"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slide(fromLeft)">
                                      <p:cBhvr>
                                        <p:cTn id="52" dur="2000"/>
                                        <p:tgtEl>
                                          <p:spTgt spid="36"/>
                                        </p:tgtEl>
                                      </p:cBhvr>
                                    </p:animEffect>
                                  </p:childTnLst>
                                </p:cTn>
                              </p:par>
                            </p:childTnLst>
                          </p:cTn>
                        </p:par>
                        <p:par>
                          <p:cTn id="53" fill="hold">
                            <p:stCondLst>
                              <p:cond delay="8000"/>
                            </p:stCondLst>
                            <p:childTnLst>
                              <p:par>
                                <p:cTn id="54" presetID="12" presetClass="entr" presetSubtype="8"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slide(fromLeft)">
                                      <p:cBhvr>
                                        <p:cTn id="56" dur="2000"/>
                                        <p:tgtEl>
                                          <p:spTgt spid="46"/>
                                        </p:tgtEl>
                                      </p:cBhvr>
                                    </p:animEffect>
                                  </p:childTnLst>
                                </p:cTn>
                              </p:par>
                            </p:childTnLst>
                          </p:cTn>
                        </p:par>
                        <p:par>
                          <p:cTn id="57" fill="hold">
                            <p:stCondLst>
                              <p:cond delay="10000"/>
                            </p:stCondLst>
                            <p:childTnLst>
                              <p:par>
                                <p:cTn id="58" presetID="12" presetClass="entr" presetSubtype="8"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slide(fromLeft)">
                                      <p:cBhvr>
                                        <p:cTn id="60" dur="2000"/>
                                        <p:tgtEl>
                                          <p:spTgt spid="47"/>
                                        </p:tgtEl>
                                      </p:cBhvr>
                                    </p:animEffect>
                                  </p:childTnLst>
                                </p:cTn>
                              </p:par>
                            </p:childTnLst>
                          </p:cTn>
                        </p:par>
                        <p:par>
                          <p:cTn id="61" fill="hold">
                            <p:stCondLst>
                              <p:cond delay="12000"/>
                            </p:stCondLst>
                            <p:childTnLst>
                              <p:par>
                                <p:cTn id="62" presetID="12" presetClass="entr" presetSubtype="8"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slide(fromLeft)">
                                      <p:cBhvr>
                                        <p:cTn id="64" dur="2000"/>
                                        <p:tgtEl>
                                          <p:spTgt spid="48"/>
                                        </p:tgtEl>
                                      </p:cBhvr>
                                    </p:animEffect>
                                  </p:childTnLst>
                                </p:cTn>
                              </p:par>
                            </p:childTnLst>
                          </p:cTn>
                        </p:par>
                        <p:par>
                          <p:cTn id="65" fill="hold">
                            <p:stCondLst>
                              <p:cond delay="14000"/>
                            </p:stCondLst>
                            <p:childTnLst>
                              <p:par>
                                <p:cTn id="66" presetID="12" presetClass="entr" presetSubtype="8"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slide(fromLeft)">
                                      <p:cBhvr>
                                        <p:cTn id="68"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3" grpId="0"/>
      <p:bldP spid="24" grpId="0"/>
      <p:bldP spid="25" grpId="0"/>
      <p:bldGraphic spid="27" grpId="0">
        <p:bldAsOne/>
      </p:bldGraphic>
      <p:bldP spid="30" grpId="0" animBg="1"/>
      <p:bldP spid="31" grpId="0" animBg="1"/>
      <p:bldP spid="32" grpId="0" animBg="1"/>
      <p:bldP spid="34" grpId="0" animBg="1"/>
      <p:bldP spid="36" grpId="0" animBg="1"/>
      <p:bldP spid="46" grpId="0" animBg="1"/>
      <p:bldP spid="47"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357290" y="99932"/>
            <a:ext cx="6643734" cy="400110"/>
          </a:xfrm>
          <a:prstGeom prst="rect">
            <a:avLst/>
          </a:prstGeom>
          <a:noFill/>
        </p:spPr>
        <p:txBody>
          <a:bodyPr wrap="square" rtlCol="0">
            <a:spAutoFit/>
          </a:bodyPr>
          <a:lstStyle/>
          <a:p>
            <a:pPr marL="265113" indent="-265113"/>
            <a:r>
              <a:rPr lang="fr-FR" sz="2000" b="1" dirty="0" smtClean="0">
                <a:solidFill>
                  <a:schemeClr val="bg1"/>
                </a:solidFill>
              </a:rPr>
              <a:t>V. La démarche qualité et la lutte contre la corruption</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12</a:t>
            </a:fld>
            <a:endParaRPr lang="fr-FR" sz="1100" dirty="0"/>
          </a:p>
        </p:txBody>
      </p:sp>
      <p:sp>
        <p:nvSpPr>
          <p:cNvPr id="16" name="ZoneTexte 15"/>
          <p:cNvSpPr txBox="1"/>
          <p:nvPr/>
        </p:nvSpPr>
        <p:spPr>
          <a:xfrm>
            <a:off x="785786" y="785794"/>
            <a:ext cx="7500990" cy="338554"/>
          </a:xfrm>
          <a:prstGeom prst="rect">
            <a:avLst/>
          </a:prstGeom>
          <a:noFill/>
        </p:spPr>
        <p:txBody>
          <a:bodyPr wrap="square" rtlCol="0">
            <a:spAutoFit/>
          </a:bodyPr>
          <a:lstStyle/>
          <a:p>
            <a:r>
              <a:rPr lang="fr-FR" sz="1600" b="1" i="1" dirty="0" smtClean="0"/>
              <a:t>V.3  Atouts du management de la qualité pour maitriser la corruption</a:t>
            </a:r>
            <a:endParaRPr lang="fr-FR" sz="1600" b="1" i="1" dirty="0"/>
          </a:p>
        </p:txBody>
      </p:sp>
      <p:sp>
        <p:nvSpPr>
          <p:cNvPr id="18" name="Rectangle 3"/>
          <p:cNvSpPr txBox="1">
            <a:spLocks noChangeArrowheads="1"/>
          </p:cNvSpPr>
          <p:nvPr/>
        </p:nvSpPr>
        <p:spPr>
          <a:xfrm>
            <a:off x="642910" y="1142984"/>
            <a:ext cx="8215370" cy="357190"/>
          </a:xfrm>
          <a:prstGeom prst="rect">
            <a:avLst/>
          </a:prstGeom>
        </p:spPr>
        <p:txBody>
          <a:bodyPr vert="horz" lIns="91440" tIns="45720" rIns="91440" bIns="45720" rtlCol="0">
            <a:noAutofit/>
          </a:bodyPr>
          <a:lstStyle/>
          <a:p>
            <a:pPr marL="0" marR="0" lvl="0" indent="0" algn="l" defTabSz="914400" rtl="0" eaLnBrk="1" fontAlgn="auto" latinLnBrk="0" hangingPunct="1">
              <a:spcBef>
                <a:spcPts val="300"/>
              </a:spcBef>
              <a:spcAft>
                <a:spcPts val="300"/>
              </a:spcAft>
              <a:buClrTx/>
              <a:buSzTx/>
              <a:buFont typeface="Wingdings" pitchFamily="2" charset="2"/>
              <a:buNone/>
              <a:tabLst/>
              <a:defRPr/>
            </a:pPr>
            <a:r>
              <a:rPr kumimoji="0" lang="fr-FR" sz="1600" b="0" i="0" u="none" strike="noStrike" kern="1200" cap="none" spc="0" normalizeH="0" baseline="0" noProof="0" dirty="0" smtClean="0">
                <a:ln>
                  <a:noFill/>
                </a:ln>
                <a:solidFill>
                  <a:schemeClr val="tx1"/>
                </a:solidFill>
                <a:effectLst/>
                <a:uLnTx/>
                <a:uFillTx/>
                <a:ea typeface="+mn-ea"/>
                <a:cs typeface="Arial" charset="0"/>
              </a:rPr>
              <a:t>Suivant la</a:t>
            </a:r>
            <a:r>
              <a:rPr kumimoji="0" lang="fr-FR" sz="1600" b="0" i="0" u="none" strike="noStrike" kern="1200" cap="none" spc="0" normalizeH="0" noProof="0" dirty="0" smtClean="0">
                <a:ln>
                  <a:noFill/>
                </a:ln>
                <a:solidFill>
                  <a:schemeClr val="tx1"/>
                </a:solidFill>
                <a:effectLst/>
                <a:uLnTx/>
                <a:uFillTx/>
                <a:ea typeface="+mn-ea"/>
                <a:cs typeface="Arial" charset="0"/>
              </a:rPr>
              <a:t> définition admise de la corruption, celle-ci se déroule au sein des activités / processus.</a:t>
            </a:r>
            <a:endParaRPr kumimoji="0" lang="fr-FR" sz="1600" b="0" i="1" u="none" strike="noStrike" kern="1200" cap="none" spc="0" normalizeH="0" baseline="0" noProof="0" dirty="0" smtClean="0">
              <a:ln>
                <a:noFill/>
              </a:ln>
              <a:solidFill>
                <a:schemeClr val="tx1"/>
              </a:solidFill>
              <a:effectLst/>
              <a:uLnTx/>
              <a:uFillTx/>
              <a:ea typeface="+mn-ea"/>
              <a:cs typeface="+mn-cs"/>
            </a:endParaRPr>
          </a:p>
        </p:txBody>
      </p:sp>
      <p:sp>
        <p:nvSpPr>
          <p:cNvPr id="17" name="Rectangle 3"/>
          <p:cNvSpPr txBox="1">
            <a:spLocks noChangeArrowheads="1"/>
          </p:cNvSpPr>
          <p:nvPr/>
        </p:nvSpPr>
        <p:spPr>
          <a:xfrm>
            <a:off x="928662" y="2000240"/>
            <a:ext cx="5143536" cy="285752"/>
          </a:xfrm>
          <a:prstGeom prst="rect">
            <a:avLst/>
          </a:prstGeom>
        </p:spPr>
        <p:txBody>
          <a:bodyPr vert="horz" lIns="91440" tIns="45720" rIns="91440" bIns="45720" rtlCol="0">
            <a:noAutofit/>
          </a:bodyPr>
          <a:lstStyle/>
          <a:p>
            <a:pPr marL="0" marR="0" lvl="0" indent="0" algn="l" defTabSz="914400" rtl="0" eaLnBrk="1" fontAlgn="auto" latinLnBrk="0" hangingPunct="1">
              <a:spcBef>
                <a:spcPts val="300"/>
              </a:spcBef>
              <a:spcAft>
                <a:spcPts val="300"/>
              </a:spcAft>
              <a:buClrTx/>
              <a:buSzTx/>
              <a:buFont typeface="Wingdings 3" pitchFamily="18" charset="2"/>
              <a:buChar char="["/>
              <a:tabLst/>
              <a:defRPr/>
            </a:pPr>
            <a:r>
              <a:rPr lang="fr-FR" sz="1500" b="1" i="1" baseline="0" dirty="0" smtClean="0">
                <a:cs typeface="Arial" charset="0"/>
              </a:rPr>
              <a:t>Atout anticorruption N°3 = Amélioration continue</a:t>
            </a:r>
            <a:endParaRPr kumimoji="0" lang="fr-FR" sz="1500" b="1" i="1" u="none" strike="noStrike" kern="1200" cap="none" spc="0" normalizeH="0" baseline="0" noProof="0" dirty="0" smtClean="0">
              <a:ln>
                <a:noFill/>
              </a:ln>
              <a:solidFill>
                <a:schemeClr val="tx1"/>
              </a:solidFill>
              <a:effectLst/>
              <a:uLnTx/>
              <a:uFillTx/>
              <a:ea typeface="+mn-ea"/>
              <a:cs typeface="+mn-cs"/>
            </a:endParaRPr>
          </a:p>
        </p:txBody>
      </p:sp>
      <p:sp>
        <p:nvSpPr>
          <p:cNvPr id="15" name="Plaque 14"/>
          <p:cNvSpPr/>
          <p:nvPr/>
        </p:nvSpPr>
        <p:spPr>
          <a:xfrm>
            <a:off x="1571604" y="2571744"/>
            <a:ext cx="2643206" cy="331676"/>
          </a:xfrm>
          <a:prstGeom prst="bevel">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Atouts qualité</a:t>
            </a:r>
            <a:endParaRPr lang="fr-FR" sz="1600" b="1" dirty="0"/>
          </a:p>
        </p:txBody>
      </p:sp>
      <p:sp>
        <p:nvSpPr>
          <p:cNvPr id="19" name="Plaque 18"/>
          <p:cNvSpPr/>
          <p:nvPr/>
        </p:nvSpPr>
        <p:spPr>
          <a:xfrm>
            <a:off x="4786313" y="2571744"/>
            <a:ext cx="3617019" cy="331676"/>
          </a:xfrm>
          <a:prstGeom prst="bevel">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smtClean="0"/>
              <a:t>Effets sur la lutte anticorruption</a:t>
            </a:r>
            <a:endParaRPr lang="fr-FR" sz="1600" b="1" dirty="0"/>
          </a:p>
        </p:txBody>
      </p:sp>
      <p:sp>
        <p:nvSpPr>
          <p:cNvPr id="20" name="Pentagone 19"/>
          <p:cNvSpPr/>
          <p:nvPr/>
        </p:nvSpPr>
        <p:spPr>
          <a:xfrm rot="5400000">
            <a:off x="326542" y="3347357"/>
            <a:ext cx="1061365" cy="571504"/>
          </a:xfrm>
          <a:prstGeom prst="homePlat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1"/>
              </a:solidFill>
            </a:endParaRPr>
          </a:p>
        </p:txBody>
      </p:sp>
      <p:sp>
        <p:nvSpPr>
          <p:cNvPr id="22" name="Chevron 21"/>
          <p:cNvSpPr/>
          <p:nvPr/>
        </p:nvSpPr>
        <p:spPr>
          <a:xfrm rot="5400000">
            <a:off x="293374" y="4375554"/>
            <a:ext cx="1127700" cy="571504"/>
          </a:xfrm>
          <a:prstGeom prst="chevron">
            <a:avLst>
              <a:gd name="adj" fmla="val 5000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bg1"/>
              </a:solidFill>
            </a:endParaRPr>
          </a:p>
        </p:txBody>
      </p:sp>
      <p:sp>
        <p:nvSpPr>
          <p:cNvPr id="23" name="Chevron 22"/>
          <p:cNvSpPr/>
          <p:nvPr/>
        </p:nvSpPr>
        <p:spPr>
          <a:xfrm rot="5400000">
            <a:off x="293374" y="5436918"/>
            <a:ext cx="1127700" cy="571504"/>
          </a:xfrm>
          <a:prstGeom prst="chevron">
            <a:avLst>
              <a:gd name="adj" fmla="val 5000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bg1"/>
              </a:solidFill>
            </a:endParaRPr>
          </a:p>
        </p:txBody>
      </p:sp>
      <p:sp>
        <p:nvSpPr>
          <p:cNvPr id="24" name="ZoneTexte 23"/>
          <p:cNvSpPr txBox="1"/>
          <p:nvPr/>
        </p:nvSpPr>
        <p:spPr>
          <a:xfrm>
            <a:off x="428596" y="4464790"/>
            <a:ext cx="779324" cy="461665"/>
          </a:xfrm>
          <a:prstGeom prst="rect">
            <a:avLst/>
          </a:prstGeom>
          <a:noFill/>
          <a:ln>
            <a:noFill/>
          </a:ln>
        </p:spPr>
        <p:txBody>
          <a:bodyPr wrap="square" rtlCol="0">
            <a:spAutoFit/>
          </a:bodyPr>
          <a:lstStyle/>
          <a:p>
            <a:pPr algn="ctr"/>
            <a:r>
              <a:rPr lang="fr-FR" sz="1200" dirty="0" smtClean="0"/>
              <a:t>Atout</a:t>
            </a:r>
          </a:p>
          <a:p>
            <a:pPr algn="ctr"/>
            <a:r>
              <a:rPr lang="fr-FR" sz="1200" dirty="0" smtClean="0"/>
              <a:t> N°2</a:t>
            </a:r>
            <a:endParaRPr lang="fr-FR" sz="1200" dirty="0"/>
          </a:p>
        </p:txBody>
      </p:sp>
      <p:sp>
        <p:nvSpPr>
          <p:cNvPr id="25" name="ZoneTexte 24"/>
          <p:cNvSpPr txBox="1"/>
          <p:nvPr/>
        </p:nvSpPr>
        <p:spPr>
          <a:xfrm>
            <a:off x="428596" y="5526155"/>
            <a:ext cx="779324" cy="461665"/>
          </a:xfrm>
          <a:prstGeom prst="rect">
            <a:avLst/>
          </a:prstGeom>
          <a:noFill/>
          <a:ln>
            <a:noFill/>
          </a:ln>
        </p:spPr>
        <p:txBody>
          <a:bodyPr wrap="square" rtlCol="0">
            <a:spAutoFit/>
          </a:bodyPr>
          <a:lstStyle/>
          <a:p>
            <a:pPr algn="ctr"/>
            <a:r>
              <a:rPr lang="fr-FR" sz="1200" dirty="0" smtClean="0"/>
              <a:t>Atout</a:t>
            </a:r>
          </a:p>
          <a:p>
            <a:pPr algn="ctr"/>
            <a:r>
              <a:rPr lang="fr-FR" sz="1200" dirty="0" smtClean="0"/>
              <a:t> N°3</a:t>
            </a:r>
            <a:endParaRPr lang="fr-FR" sz="1200" dirty="0"/>
          </a:p>
        </p:txBody>
      </p:sp>
      <p:sp>
        <p:nvSpPr>
          <p:cNvPr id="26" name="ZoneTexte 25"/>
          <p:cNvSpPr txBox="1"/>
          <p:nvPr/>
        </p:nvSpPr>
        <p:spPr>
          <a:xfrm>
            <a:off x="500034" y="3303923"/>
            <a:ext cx="727369" cy="461665"/>
          </a:xfrm>
          <a:prstGeom prst="rect">
            <a:avLst/>
          </a:prstGeom>
          <a:noFill/>
          <a:ln>
            <a:noFill/>
          </a:ln>
        </p:spPr>
        <p:txBody>
          <a:bodyPr wrap="square" rtlCol="0">
            <a:spAutoFit/>
          </a:bodyPr>
          <a:lstStyle/>
          <a:p>
            <a:pPr algn="ctr"/>
            <a:r>
              <a:rPr lang="fr-FR" sz="1200" dirty="0" smtClean="0"/>
              <a:t>Atout</a:t>
            </a:r>
          </a:p>
          <a:p>
            <a:pPr algn="ctr"/>
            <a:r>
              <a:rPr lang="fr-FR" sz="1200" dirty="0" smtClean="0"/>
              <a:t> N°1</a:t>
            </a:r>
            <a:endParaRPr lang="fr-FR" sz="1200" dirty="0"/>
          </a:p>
        </p:txBody>
      </p:sp>
      <p:sp>
        <p:nvSpPr>
          <p:cNvPr id="27" name="Rectangle 26"/>
          <p:cNvSpPr/>
          <p:nvPr/>
        </p:nvSpPr>
        <p:spPr>
          <a:xfrm>
            <a:off x="1571604" y="3036091"/>
            <a:ext cx="2714644" cy="995029"/>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500" b="1" u="sng" dirty="0" smtClean="0">
                <a:solidFill>
                  <a:schemeClr val="tx1"/>
                </a:solidFill>
              </a:rPr>
              <a:t>Approche processus : </a:t>
            </a:r>
            <a:r>
              <a:rPr lang="fr-FR" sz="1500" dirty="0" smtClean="0">
                <a:solidFill>
                  <a:schemeClr val="tx1"/>
                </a:solidFill>
              </a:rPr>
              <a:t>identification, description et pilotage des processus</a:t>
            </a:r>
            <a:endParaRPr lang="en-US" sz="1500" dirty="0" smtClean="0">
              <a:solidFill>
                <a:schemeClr val="tx1"/>
              </a:solidFill>
            </a:endParaRPr>
          </a:p>
          <a:p>
            <a:endParaRPr lang="fr-FR" sz="1500" dirty="0" smtClean="0">
              <a:ln w="9525">
                <a:solidFill>
                  <a:schemeClr val="tx1"/>
                </a:solidFill>
              </a:ln>
              <a:solidFill>
                <a:schemeClr val="tx1"/>
              </a:solidFill>
              <a:latin typeface="+mj-lt"/>
            </a:endParaRPr>
          </a:p>
        </p:txBody>
      </p:sp>
      <p:sp>
        <p:nvSpPr>
          <p:cNvPr id="28" name="Rectangle 27"/>
          <p:cNvSpPr/>
          <p:nvPr/>
        </p:nvSpPr>
        <p:spPr>
          <a:xfrm>
            <a:off x="1571604" y="4097456"/>
            <a:ext cx="2714644" cy="995029"/>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fr-FR" sz="1500" b="1" u="sng" dirty="0" smtClean="0">
                <a:solidFill>
                  <a:schemeClr val="tx1"/>
                </a:solidFill>
              </a:rPr>
              <a:t>Roue de Deming: </a:t>
            </a:r>
          </a:p>
          <a:p>
            <a:pPr>
              <a:defRPr/>
            </a:pPr>
            <a:r>
              <a:rPr lang="fr-FR" sz="1500" dirty="0" smtClean="0">
                <a:solidFill>
                  <a:schemeClr val="tx1"/>
                </a:solidFill>
              </a:rPr>
              <a:t>Conduite de la normalisation INTOSAI en 4 phases : Plan – Do – Check - </a:t>
            </a:r>
            <a:r>
              <a:rPr lang="fr-FR" sz="1500" dirty="0" err="1" smtClean="0">
                <a:solidFill>
                  <a:schemeClr val="tx1"/>
                </a:solidFill>
              </a:rPr>
              <a:t>Act</a:t>
            </a:r>
            <a:endParaRPr lang="en-US" sz="1500" dirty="0" smtClean="0">
              <a:solidFill>
                <a:schemeClr val="tx1"/>
              </a:solidFill>
            </a:endParaRPr>
          </a:p>
          <a:p>
            <a:endParaRPr lang="fr-FR" sz="1500" dirty="0" smtClean="0">
              <a:ln w="9525">
                <a:solidFill>
                  <a:schemeClr val="tx1"/>
                </a:solidFill>
              </a:ln>
              <a:latin typeface="+mj-lt"/>
            </a:endParaRPr>
          </a:p>
        </p:txBody>
      </p:sp>
      <p:sp>
        <p:nvSpPr>
          <p:cNvPr id="30" name="Rectangle 29"/>
          <p:cNvSpPr/>
          <p:nvPr/>
        </p:nvSpPr>
        <p:spPr>
          <a:xfrm>
            <a:off x="1571604" y="5158820"/>
            <a:ext cx="2714644" cy="995029"/>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fr-FR" sz="1500" b="1" u="sng" dirty="0" smtClean="0">
                <a:solidFill>
                  <a:schemeClr val="tx1"/>
                </a:solidFill>
              </a:rPr>
              <a:t>Amélioration continue: </a:t>
            </a:r>
          </a:p>
          <a:p>
            <a:pPr>
              <a:defRPr/>
            </a:pPr>
            <a:r>
              <a:rPr lang="fr-FR" sz="1500" dirty="0" smtClean="0">
                <a:solidFill>
                  <a:schemeClr val="tx1"/>
                </a:solidFill>
              </a:rPr>
              <a:t>Analyse, optimisation et résolution des problèmes</a:t>
            </a:r>
            <a:endParaRPr lang="en-US" sz="1500" dirty="0" smtClean="0">
              <a:solidFill>
                <a:schemeClr val="tx1"/>
              </a:solidFill>
            </a:endParaRPr>
          </a:p>
        </p:txBody>
      </p:sp>
      <p:sp>
        <p:nvSpPr>
          <p:cNvPr id="31" name="Rectangle 30"/>
          <p:cNvSpPr/>
          <p:nvPr/>
        </p:nvSpPr>
        <p:spPr>
          <a:xfrm>
            <a:off x="4572000" y="3036091"/>
            <a:ext cx="3857652" cy="464347"/>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t"/>
            <a:r>
              <a:rPr lang="fr-FR" sz="1300" u="sng" dirty="0" smtClean="0">
                <a:solidFill>
                  <a:schemeClr val="tx1"/>
                </a:solidFill>
              </a:rPr>
              <a:t>Pro*. </a:t>
            </a:r>
            <a:r>
              <a:rPr lang="fr-FR" sz="1300" dirty="0" smtClean="0">
                <a:solidFill>
                  <a:schemeClr val="tx1"/>
                </a:solidFill>
              </a:rPr>
              <a:t>: Identification des risques et mise en place du plan permanent de maitrise des risques de corruption</a:t>
            </a:r>
            <a:endParaRPr lang="fr-FR" sz="1300" dirty="0" smtClean="0">
              <a:ln w="9525">
                <a:solidFill>
                  <a:schemeClr val="tx1"/>
                </a:solidFill>
              </a:ln>
              <a:solidFill>
                <a:schemeClr val="tx1"/>
              </a:solidFill>
              <a:latin typeface="+mj-lt"/>
            </a:endParaRPr>
          </a:p>
        </p:txBody>
      </p:sp>
      <p:sp>
        <p:nvSpPr>
          <p:cNvPr id="32" name="Rectangle 31"/>
          <p:cNvSpPr/>
          <p:nvPr/>
        </p:nvSpPr>
        <p:spPr>
          <a:xfrm>
            <a:off x="4572000" y="3566773"/>
            <a:ext cx="3857652" cy="464347"/>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300" u="sng" dirty="0" smtClean="0">
                <a:solidFill>
                  <a:schemeClr val="tx1"/>
                </a:solidFill>
              </a:rPr>
              <a:t>Ré. *</a:t>
            </a:r>
            <a:r>
              <a:rPr lang="fr-FR" sz="1300" dirty="0" smtClean="0">
                <a:solidFill>
                  <a:schemeClr val="tx1"/>
                </a:solidFill>
              </a:rPr>
              <a:t>: Investigation et enquête en environnement documenté </a:t>
            </a:r>
            <a:endParaRPr lang="fr-FR" sz="1200" dirty="0" smtClean="0">
              <a:ln w="9525">
                <a:solidFill>
                  <a:schemeClr val="tx1"/>
                </a:solidFill>
              </a:ln>
              <a:latin typeface="+mj-lt"/>
            </a:endParaRPr>
          </a:p>
        </p:txBody>
      </p:sp>
      <p:sp>
        <p:nvSpPr>
          <p:cNvPr id="33" name="Rectangle 32"/>
          <p:cNvSpPr/>
          <p:nvPr/>
        </p:nvSpPr>
        <p:spPr>
          <a:xfrm>
            <a:off x="4572000" y="4097456"/>
            <a:ext cx="3857652" cy="464347"/>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300" u="sng" dirty="0" smtClean="0">
                <a:solidFill>
                  <a:schemeClr val="tx1"/>
                </a:solidFill>
              </a:rPr>
              <a:t>Pro. </a:t>
            </a:r>
            <a:r>
              <a:rPr lang="fr-FR" sz="1300" dirty="0" smtClean="0">
                <a:solidFill>
                  <a:schemeClr val="tx1"/>
                </a:solidFill>
              </a:rPr>
              <a:t>: Implémentation des normes de gouvernance INTOSAI en mode projet  </a:t>
            </a:r>
            <a:endParaRPr lang="en-US" sz="1300" dirty="0">
              <a:solidFill>
                <a:schemeClr val="tx1"/>
              </a:solidFill>
            </a:endParaRPr>
          </a:p>
        </p:txBody>
      </p:sp>
      <p:sp>
        <p:nvSpPr>
          <p:cNvPr id="34" name="Rectangle 33"/>
          <p:cNvSpPr/>
          <p:nvPr/>
        </p:nvSpPr>
        <p:spPr>
          <a:xfrm>
            <a:off x="4572000" y="4628138"/>
            <a:ext cx="3857652" cy="464347"/>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300" u="sng" dirty="0" smtClean="0">
                <a:solidFill>
                  <a:schemeClr val="tx1"/>
                </a:solidFill>
              </a:rPr>
              <a:t>Ré</a:t>
            </a:r>
            <a:r>
              <a:rPr lang="fr-FR" sz="1300" dirty="0" smtClean="0">
                <a:solidFill>
                  <a:schemeClr val="tx1"/>
                </a:solidFill>
              </a:rPr>
              <a:t>.: Investigation et enquête suivant la démarche Plan – Do – Check – </a:t>
            </a:r>
            <a:r>
              <a:rPr lang="fr-FR" sz="1300" dirty="0" err="1" smtClean="0">
                <a:solidFill>
                  <a:schemeClr val="tx1"/>
                </a:solidFill>
              </a:rPr>
              <a:t>Act</a:t>
            </a:r>
            <a:r>
              <a:rPr lang="fr-FR" sz="1300" dirty="0" smtClean="0">
                <a:solidFill>
                  <a:schemeClr val="tx1"/>
                </a:solidFill>
              </a:rPr>
              <a:t>. </a:t>
            </a:r>
          </a:p>
        </p:txBody>
      </p:sp>
      <p:sp>
        <p:nvSpPr>
          <p:cNvPr id="35" name="Rectangle 34"/>
          <p:cNvSpPr/>
          <p:nvPr/>
        </p:nvSpPr>
        <p:spPr>
          <a:xfrm>
            <a:off x="4572000" y="5158820"/>
            <a:ext cx="3857652" cy="464347"/>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300" u="sng" dirty="0" smtClean="0">
                <a:solidFill>
                  <a:schemeClr val="tx1"/>
                </a:solidFill>
              </a:rPr>
              <a:t>Pro. </a:t>
            </a:r>
            <a:r>
              <a:rPr lang="fr-FR" sz="1300" dirty="0" smtClean="0">
                <a:solidFill>
                  <a:schemeClr val="tx1"/>
                </a:solidFill>
              </a:rPr>
              <a:t>: Contrôles – Revues – Audits interne ou tierce partie (systématiques), avec plan d’amélioration</a:t>
            </a:r>
            <a:endParaRPr lang="en-US" sz="1300" dirty="0">
              <a:solidFill>
                <a:schemeClr val="tx1"/>
              </a:solidFill>
            </a:endParaRPr>
          </a:p>
        </p:txBody>
      </p:sp>
      <p:sp>
        <p:nvSpPr>
          <p:cNvPr id="36" name="Rectangle 35"/>
          <p:cNvSpPr/>
          <p:nvPr/>
        </p:nvSpPr>
        <p:spPr>
          <a:xfrm>
            <a:off x="4572000" y="5689502"/>
            <a:ext cx="3857652" cy="464347"/>
          </a:xfrm>
          <a:prstGeom prst="rect">
            <a:avLst/>
          </a:prstGeom>
          <a:solidFill>
            <a:schemeClr val="bg1"/>
          </a:solid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300" u="sng" dirty="0" smtClean="0">
                <a:solidFill>
                  <a:schemeClr val="tx1"/>
                </a:solidFill>
              </a:rPr>
              <a:t>Ré.: </a:t>
            </a:r>
            <a:r>
              <a:rPr lang="fr-FR" sz="1300" dirty="0" smtClean="0">
                <a:solidFill>
                  <a:schemeClr val="tx1"/>
                </a:solidFill>
              </a:rPr>
              <a:t>Elaboration et implémentation d’un plan d’actions correctives </a:t>
            </a:r>
          </a:p>
        </p:txBody>
      </p:sp>
      <p:sp>
        <p:nvSpPr>
          <p:cNvPr id="38" name="ZoneTexte 37"/>
          <p:cNvSpPr txBox="1"/>
          <p:nvPr/>
        </p:nvSpPr>
        <p:spPr>
          <a:xfrm>
            <a:off x="5929322" y="6183175"/>
            <a:ext cx="2928958" cy="246221"/>
          </a:xfrm>
          <a:prstGeom prst="rect">
            <a:avLst/>
          </a:prstGeom>
          <a:noFill/>
        </p:spPr>
        <p:txBody>
          <a:bodyPr wrap="square" rtlCol="0">
            <a:spAutoFit/>
          </a:bodyPr>
          <a:lstStyle/>
          <a:p>
            <a:pPr algn="r"/>
            <a:r>
              <a:rPr lang="fr-FR" sz="1000" dirty="0" smtClean="0"/>
              <a:t>* Pro. : proactif  - * Ré. : réactif</a:t>
            </a:r>
            <a:endParaRPr lang="en-US" sz="1000" dirty="0"/>
          </a:p>
        </p:txBody>
      </p:sp>
      <p:sp>
        <p:nvSpPr>
          <p:cNvPr id="37" name="Rectangle 3"/>
          <p:cNvSpPr txBox="1">
            <a:spLocks noChangeArrowheads="1"/>
          </p:cNvSpPr>
          <p:nvPr/>
        </p:nvSpPr>
        <p:spPr>
          <a:xfrm>
            <a:off x="928662" y="1428736"/>
            <a:ext cx="5572164" cy="357190"/>
          </a:xfrm>
          <a:prstGeom prst="rect">
            <a:avLst/>
          </a:prstGeom>
        </p:spPr>
        <p:txBody>
          <a:bodyPr vert="horz" lIns="91440" tIns="45720" rIns="91440" bIns="45720" rtlCol="0">
            <a:noAutofit/>
          </a:bodyPr>
          <a:lstStyle/>
          <a:p>
            <a:pPr marL="0" marR="0" lvl="0" indent="0" algn="l" defTabSz="914400" rtl="0" eaLnBrk="1" fontAlgn="auto" latinLnBrk="0" hangingPunct="1">
              <a:spcBef>
                <a:spcPts val="300"/>
              </a:spcBef>
              <a:spcAft>
                <a:spcPts val="300"/>
              </a:spcAft>
              <a:buClrTx/>
              <a:buSzTx/>
              <a:buFont typeface="Wingdings 3" pitchFamily="18" charset="2"/>
              <a:buChar char="["/>
              <a:tabLst/>
              <a:defRPr/>
            </a:pPr>
            <a:r>
              <a:rPr kumimoji="0" lang="fr-FR" sz="1500" b="1" i="1" u="none" strike="noStrike" kern="1200" cap="none" spc="0" normalizeH="0" noProof="0" dirty="0" smtClean="0">
                <a:ln>
                  <a:noFill/>
                </a:ln>
                <a:solidFill>
                  <a:schemeClr val="tx1"/>
                </a:solidFill>
                <a:effectLst/>
                <a:uLnTx/>
                <a:uFillTx/>
                <a:ea typeface="+mn-ea"/>
                <a:cs typeface="Arial" charset="0"/>
              </a:rPr>
              <a:t> Atout anticorruption N°1 = Approche processus</a:t>
            </a:r>
            <a:r>
              <a:rPr kumimoji="0" lang="fr-FR" sz="1500" b="1" i="0" u="none" strike="noStrike" kern="1200" cap="none" spc="0" normalizeH="0" noProof="0" dirty="0" smtClean="0">
                <a:ln>
                  <a:noFill/>
                </a:ln>
                <a:solidFill>
                  <a:schemeClr val="tx1"/>
                </a:solidFill>
                <a:effectLst/>
                <a:uLnTx/>
                <a:uFillTx/>
                <a:ea typeface="+mn-ea"/>
                <a:cs typeface="Arial" charset="0"/>
              </a:rPr>
              <a:t>.</a:t>
            </a:r>
          </a:p>
        </p:txBody>
      </p:sp>
      <p:sp>
        <p:nvSpPr>
          <p:cNvPr id="39" name="Rectangle 3"/>
          <p:cNvSpPr txBox="1">
            <a:spLocks noChangeArrowheads="1"/>
          </p:cNvSpPr>
          <p:nvPr/>
        </p:nvSpPr>
        <p:spPr>
          <a:xfrm>
            <a:off x="928662" y="1714488"/>
            <a:ext cx="7643866" cy="357190"/>
          </a:xfrm>
          <a:prstGeom prst="rect">
            <a:avLst/>
          </a:prstGeom>
        </p:spPr>
        <p:txBody>
          <a:bodyPr vert="horz" lIns="91440" tIns="45720" rIns="91440" bIns="45720" rtlCol="0">
            <a:noAutofit/>
          </a:bodyPr>
          <a:lstStyle/>
          <a:p>
            <a:pPr marL="0" marR="0" lvl="0" indent="0" algn="l" defTabSz="914400" rtl="0" eaLnBrk="1" fontAlgn="auto" latinLnBrk="0" hangingPunct="1">
              <a:spcBef>
                <a:spcPts val="300"/>
              </a:spcBef>
              <a:spcAft>
                <a:spcPts val="300"/>
              </a:spcAft>
              <a:buClrTx/>
              <a:buSzTx/>
              <a:buFont typeface="Wingdings 3" pitchFamily="18" charset="2"/>
              <a:buChar char="["/>
              <a:tabLst/>
              <a:defRPr/>
            </a:pPr>
            <a:r>
              <a:rPr kumimoji="0" lang="fr-FR" sz="1500" b="1" i="1" u="none" strike="noStrike" kern="1200" cap="none" spc="0" normalizeH="0" noProof="0" dirty="0" smtClean="0">
                <a:ln>
                  <a:noFill/>
                </a:ln>
                <a:solidFill>
                  <a:schemeClr val="tx1"/>
                </a:solidFill>
                <a:effectLst/>
                <a:uLnTx/>
                <a:uFillTx/>
                <a:ea typeface="+mn-ea"/>
                <a:cs typeface="Arial" charset="0"/>
              </a:rPr>
              <a:t>Atout anticorruption N°2 = Démarche de normalisation INTOSAI suivant la roue de Deming</a:t>
            </a:r>
          </a:p>
        </p:txBody>
      </p:sp>
      <p:cxnSp>
        <p:nvCxnSpPr>
          <p:cNvPr id="41" name="Connecteur droit 40"/>
          <p:cNvCxnSpPr/>
          <p:nvPr/>
        </p:nvCxnSpPr>
        <p:spPr>
          <a:xfrm rot="5400000">
            <a:off x="2536017" y="4464851"/>
            <a:ext cx="3786214" cy="1588"/>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par>
                          <p:cTn id="10" fill="hold">
                            <p:stCondLst>
                              <p:cond delay="33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20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slide(fromLeft)">
                                      <p:cBhvr>
                                        <p:cTn id="18" dur="2000"/>
                                        <p:tgtEl>
                                          <p:spTgt spid="37"/>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slide(fromLeft)">
                                      <p:cBhvr>
                                        <p:cTn id="22" dur="2000"/>
                                        <p:tgtEl>
                                          <p:spTgt spid="39"/>
                                        </p:tgtEl>
                                      </p:cBhvr>
                                    </p:animEffect>
                                  </p:childTnLst>
                                </p:cTn>
                              </p:par>
                            </p:childTnLst>
                          </p:cTn>
                        </p:par>
                        <p:par>
                          <p:cTn id="23" fill="hold">
                            <p:stCondLst>
                              <p:cond delay="40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lide(fromLeft)">
                                      <p:cBhvr>
                                        <p:cTn id="26" dur="2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20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0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slide(fromTop)">
                                      <p:cBhvr>
                                        <p:cTn id="42" dur="2000"/>
                                        <p:tgtEl>
                                          <p:spTgt spid="26"/>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slide(fromTop)">
                                      <p:cBhvr>
                                        <p:cTn id="45" dur="2000"/>
                                        <p:tgtEl>
                                          <p:spTgt spid="20"/>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lide(fromTop)">
                                      <p:cBhvr>
                                        <p:cTn id="48" dur="2000"/>
                                        <p:tgtEl>
                                          <p:spTgt spid="2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slide(fromTop)">
                                      <p:cBhvr>
                                        <p:cTn id="51" dur="2000"/>
                                        <p:tgtEl>
                                          <p:spTgt spid="31"/>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slide(fromTop)">
                                      <p:cBhvr>
                                        <p:cTn id="54" dur="20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1"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slide(fromTop)">
                                      <p:cBhvr>
                                        <p:cTn id="59" dur="2000"/>
                                        <p:tgtEl>
                                          <p:spTgt spid="22"/>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slide(fromTop)">
                                      <p:cBhvr>
                                        <p:cTn id="62" dur="2000"/>
                                        <p:tgtEl>
                                          <p:spTgt spid="24"/>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slide(fromTop)">
                                      <p:cBhvr>
                                        <p:cTn id="65" dur="2000"/>
                                        <p:tgtEl>
                                          <p:spTgt spid="28"/>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slide(fromTop)">
                                      <p:cBhvr>
                                        <p:cTn id="68" dur="2000"/>
                                        <p:tgtEl>
                                          <p:spTgt spid="33"/>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slide(fromTop)">
                                      <p:cBhvr>
                                        <p:cTn id="71" dur="2000"/>
                                        <p:tgtEl>
                                          <p:spTgt spid="34"/>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1"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slide(fromTop)">
                                      <p:cBhvr>
                                        <p:cTn id="76" dur="2000"/>
                                        <p:tgtEl>
                                          <p:spTgt spid="25"/>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slide(fromTop)">
                                      <p:cBhvr>
                                        <p:cTn id="79" dur="2000"/>
                                        <p:tgtEl>
                                          <p:spTgt spid="23"/>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slide(fromTop)">
                                      <p:cBhvr>
                                        <p:cTn id="82" dur="2000"/>
                                        <p:tgtEl>
                                          <p:spTgt spid="30"/>
                                        </p:tgtEl>
                                      </p:cBhvr>
                                    </p:animEffect>
                                  </p:childTnLst>
                                </p:cTn>
                              </p:par>
                              <p:par>
                                <p:cTn id="83" presetID="12" presetClass="entr" presetSubtype="1"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slide(fromTop)">
                                      <p:cBhvr>
                                        <p:cTn id="85" dur="2000"/>
                                        <p:tgtEl>
                                          <p:spTgt spid="35"/>
                                        </p:tgtEl>
                                      </p:cBhvr>
                                    </p:animEffect>
                                  </p:childTnLst>
                                </p:cTn>
                              </p:par>
                              <p:par>
                                <p:cTn id="86" presetID="12" presetClass="entr" presetSubtype="1"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slide(fromTop)">
                                      <p:cBhvr>
                                        <p:cTn id="88"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7" grpId="0"/>
      <p:bldP spid="15" grpId="0" animBg="1"/>
      <p:bldP spid="19" grpId="0" animBg="1"/>
      <p:bldP spid="20" grpId="0" animBg="1"/>
      <p:bldP spid="22" grpId="0" animBg="1"/>
      <p:bldP spid="23" grpId="0" animBg="1"/>
      <p:bldP spid="24" grpId="0"/>
      <p:bldP spid="25" grpId="0"/>
      <p:bldP spid="26" grpId="0"/>
      <p:bldP spid="27" grpId="0" animBg="1"/>
      <p:bldP spid="28" grpId="0" animBg="1"/>
      <p:bldP spid="30" grpId="0" animBg="1"/>
      <p:bldP spid="31" grpId="0" animBg="1"/>
      <p:bldP spid="32" grpId="0" animBg="1"/>
      <p:bldP spid="33" grpId="0" animBg="1"/>
      <p:bldP spid="34" grpId="0" animBg="1"/>
      <p:bldP spid="35" grpId="0" animBg="1"/>
      <p:bldP spid="36" grpId="0" animBg="1"/>
      <p:bldP spid="37"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dirty="0">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dirty="0">
              <a:latin typeface="Calibri" pitchFamily="34" charset="0"/>
            </a:endParaRP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dirty="0">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13</a:t>
            </a:fld>
            <a:endParaRPr lang="fr-FR" sz="1100" dirty="0"/>
          </a:p>
        </p:txBody>
      </p:sp>
      <p:sp>
        <p:nvSpPr>
          <p:cNvPr id="13" name="ZoneTexte 12"/>
          <p:cNvSpPr txBox="1"/>
          <p:nvPr/>
        </p:nvSpPr>
        <p:spPr>
          <a:xfrm>
            <a:off x="2500298" y="71414"/>
            <a:ext cx="3786214" cy="507831"/>
          </a:xfrm>
          <a:prstGeom prst="rect">
            <a:avLst/>
          </a:prstGeom>
          <a:noFill/>
        </p:spPr>
        <p:txBody>
          <a:bodyPr wrap="square" rtlCol="0">
            <a:spAutoFit/>
          </a:bodyPr>
          <a:lstStyle/>
          <a:p>
            <a:pPr marL="400050" indent="-400050" algn="ctr">
              <a:lnSpc>
                <a:spcPct val="150000"/>
              </a:lnSpc>
              <a:spcBef>
                <a:spcPts val="600"/>
              </a:spcBef>
              <a:spcAft>
                <a:spcPts val="600"/>
              </a:spcAft>
            </a:pPr>
            <a:r>
              <a:rPr lang="fr-FR" sz="2000" b="1" dirty="0" smtClean="0">
                <a:solidFill>
                  <a:schemeClr val="bg1"/>
                </a:solidFill>
              </a:rPr>
              <a:t>Conclusion</a:t>
            </a:r>
          </a:p>
        </p:txBody>
      </p:sp>
      <p:sp>
        <p:nvSpPr>
          <p:cNvPr id="20" name="ZoneTexte 19"/>
          <p:cNvSpPr txBox="1"/>
          <p:nvPr/>
        </p:nvSpPr>
        <p:spPr>
          <a:xfrm>
            <a:off x="714348" y="1000108"/>
            <a:ext cx="7786742" cy="830997"/>
          </a:xfrm>
          <a:prstGeom prst="rect">
            <a:avLst/>
          </a:prstGeom>
          <a:noFill/>
        </p:spPr>
        <p:txBody>
          <a:bodyPr wrap="square" rtlCol="0">
            <a:spAutoFit/>
          </a:bodyPr>
          <a:lstStyle/>
          <a:p>
            <a:pPr algn="just"/>
            <a:r>
              <a:rPr lang="fr-FR" sz="1600" dirty="0" smtClean="0"/>
              <a:t>L’enjeu principal actuel du secteur public camerounais est la </a:t>
            </a:r>
            <a:r>
              <a:rPr lang="fr-FR" sz="1600" b="1" i="1" dirty="0" smtClean="0"/>
              <a:t>mise en œuvre du Document de Stratégie pour la Croissance et l’Emploi (DSCE), c’est-à-dire faire du Cameroun un pays émergent, démocratique et uni dans sa diversité à l’horizon 2035. </a:t>
            </a:r>
          </a:p>
        </p:txBody>
      </p:sp>
      <p:sp>
        <p:nvSpPr>
          <p:cNvPr id="18" name="ZoneTexte 17"/>
          <p:cNvSpPr txBox="1"/>
          <p:nvPr/>
        </p:nvSpPr>
        <p:spPr>
          <a:xfrm>
            <a:off x="714348" y="2857496"/>
            <a:ext cx="7858180" cy="830997"/>
          </a:xfrm>
          <a:prstGeom prst="rect">
            <a:avLst/>
          </a:prstGeom>
          <a:noFill/>
        </p:spPr>
        <p:txBody>
          <a:bodyPr wrap="square" rtlCol="0">
            <a:spAutoFit/>
          </a:bodyPr>
          <a:lstStyle/>
          <a:p>
            <a:pPr algn="just">
              <a:tabLst>
                <a:tab pos="0" algn="l"/>
              </a:tabLst>
            </a:pPr>
            <a:r>
              <a:rPr lang="fr-FR" sz="1600" dirty="0" smtClean="0"/>
              <a:t>Le management de la qualité qui intègre de façon implicite la notion de gouvernance (suivant les critères, l’architecture organisationnelle, les normes…), détient des atouts pour assurer l’implémentation réussie de la gouvernance au sein des organismes publiques. </a:t>
            </a:r>
          </a:p>
        </p:txBody>
      </p:sp>
      <p:sp>
        <p:nvSpPr>
          <p:cNvPr id="15" name="ZoneTexte 14"/>
          <p:cNvSpPr txBox="1"/>
          <p:nvPr/>
        </p:nvSpPr>
        <p:spPr>
          <a:xfrm>
            <a:off x="714348" y="2000240"/>
            <a:ext cx="7786742" cy="584775"/>
          </a:xfrm>
          <a:prstGeom prst="rect">
            <a:avLst/>
          </a:prstGeom>
          <a:noFill/>
        </p:spPr>
        <p:txBody>
          <a:bodyPr wrap="square" rtlCol="0">
            <a:spAutoFit/>
          </a:bodyPr>
          <a:lstStyle/>
          <a:p>
            <a:pPr algn="just"/>
            <a:r>
              <a:rPr lang="fr-FR" sz="1600" dirty="0" smtClean="0"/>
              <a:t>Le secteur public est en proie à une problématique structurante et persistante de gouvernance, ce qui représente la plus grande menace à la réalisation des objectifs du DSCE.</a:t>
            </a:r>
          </a:p>
        </p:txBody>
      </p:sp>
      <p:sp>
        <p:nvSpPr>
          <p:cNvPr id="17" name="ZoneTexte 16"/>
          <p:cNvSpPr txBox="1"/>
          <p:nvPr/>
        </p:nvSpPr>
        <p:spPr>
          <a:xfrm>
            <a:off x="714348" y="4923550"/>
            <a:ext cx="8072494" cy="1077218"/>
          </a:xfrm>
          <a:prstGeom prst="rect">
            <a:avLst/>
          </a:prstGeom>
          <a:noFill/>
        </p:spPr>
        <p:txBody>
          <a:bodyPr wrap="square" rtlCol="0">
            <a:spAutoFit/>
          </a:bodyPr>
          <a:lstStyle/>
          <a:p>
            <a:pPr algn="just"/>
            <a:r>
              <a:rPr lang="fr-FR" sz="1600" dirty="0" smtClean="0"/>
              <a:t>D’où la nécessité, de placer le management de la qualité au cœur des mécanismes de réalisation du DSCE, par sa capacité à : </a:t>
            </a:r>
          </a:p>
          <a:p>
            <a:pPr algn="just"/>
            <a:r>
              <a:rPr lang="fr-FR" sz="1600" dirty="0" smtClean="0"/>
              <a:t>    - contribuer efficacement à l’implémentation de la gouvernance dans le secteur public ; </a:t>
            </a:r>
          </a:p>
          <a:p>
            <a:pPr algn="just"/>
            <a:r>
              <a:rPr lang="fr-FR" sz="1600" dirty="0" smtClean="0"/>
              <a:t>    - garantir l’atteinte des objectifs sectoriels et globaux du DSCE. </a:t>
            </a:r>
          </a:p>
        </p:txBody>
      </p:sp>
      <p:sp>
        <p:nvSpPr>
          <p:cNvPr id="19" name="ZoneTexte 18"/>
          <p:cNvSpPr txBox="1"/>
          <p:nvPr/>
        </p:nvSpPr>
        <p:spPr>
          <a:xfrm>
            <a:off x="714348" y="3883887"/>
            <a:ext cx="7929618" cy="830997"/>
          </a:xfrm>
          <a:prstGeom prst="rect">
            <a:avLst/>
          </a:prstGeom>
          <a:noFill/>
        </p:spPr>
        <p:txBody>
          <a:bodyPr wrap="square" rtlCol="0">
            <a:spAutoFit/>
          </a:bodyPr>
          <a:lstStyle/>
          <a:p>
            <a:pPr algn="just">
              <a:tabLst>
                <a:tab pos="0" algn="l"/>
              </a:tabLst>
            </a:pPr>
            <a:r>
              <a:rPr lang="fr-FR" sz="1600" dirty="0" smtClean="0"/>
              <a:t>Le management de la qualité qui vise la réalisation des résultats durables et en constante amélioration, est le modèle de management par excellence pour définir les orientations, exécuter les opérations, suivre / évaluer les résultats et améliorer les performances.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2000" fill="hold"/>
                                        <p:tgtEl>
                                          <p:spTgt spid="20"/>
                                        </p:tgtEl>
                                        <p:attrNameLst>
                                          <p:attrName>ppt_w</p:attrName>
                                        </p:attrNameLst>
                                      </p:cBhvr>
                                      <p:tavLst>
                                        <p:tav tm="0">
                                          <p:val>
                                            <p:fltVal val="0"/>
                                          </p:val>
                                        </p:tav>
                                        <p:tav tm="100000">
                                          <p:val>
                                            <p:strVal val="#ppt_w"/>
                                          </p:val>
                                        </p:tav>
                                      </p:tavLst>
                                    </p:anim>
                                    <p:anim calcmode="lin" valueType="num">
                                      <p:cBhvr>
                                        <p:cTn id="8" dur="2000" fill="hold"/>
                                        <p:tgtEl>
                                          <p:spTgt spid="20"/>
                                        </p:tgtEl>
                                        <p:attrNameLst>
                                          <p:attrName>ppt_h</p:attrName>
                                        </p:attrNameLst>
                                      </p:cBhvr>
                                      <p:tavLst>
                                        <p:tav tm="0">
                                          <p:val>
                                            <p:fltVal val="0"/>
                                          </p:val>
                                        </p:tav>
                                        <p:tav tm="100000">
                                          <p:val>
                                            <p:strVal val="#ppt_h"/>
                                          </p:val>
                                        </p:tav>
                                      </p:tavLst>
                                    </p:anim>
                                    <p:animEffect transition="in" filter="fade">
                                      <p:cBhvr>
                                        <p:cTn id="9" dur="2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2000" fill="hold"/>
                                        <p:tgtEl>
                                          <p:spTgt spid="15"/>
                                        </p:tgtEl>
                                        <p:attrNameLst>
                                          <p:attrName>ppt_w</p:attrName>
                                        </p:attrNameLst>
                                      </p:cBhvr>
                                      <p:tavLst>
                                        <p:tav tm="0">
                                          <p:val>
                                            <p:fltVal val="0"/>
                                          </p:val>
                                        </p:tav>
                                        <p:tav tm="100000">
                                          <p:val>
                                            <p:strVal val="#ppt_w"/>
                                          </p:val>
                                        </p:tav>
                                      </p:tavLst>
                                    </p:anim>
                                    <p:anim calcmode="lin" valueType="num">
                                      <p:cBhvr>
                                        <p:cTn id="15" dur="2000" fill="hold"/>
                                        <p:tgtEl>
                                          <p:spTgt spid="15"/>
                                        </p:tgtEl>
                                        <p:attrNameLst>
                                          <p:attrName>ppt_h</p:attrName>
                                        </p:attrNameLst>
                                      </p:cBhvr>
                                      <p:tavLst>
                                        <p:tav tm="0">
                                          <p:val>
                                            <p:fltVal val="0"/>
                                          </p:val>
                                        </p:tav>
                                        <p:tav tm="100000">
                                          <p:val>
                                            <p:strVal val="#ppt_h"/>
                                          </p:val>
                                        </p:tav>
                                      </p:tavLst>
                                    </p:anim>
                                    <p:animEffect transition="in" filter="fade">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2000" fill="hold"/>
                                        <p:tgtEl>
                                          <p:spTgt spid="18"/>
                                        </p:tgtEl>
                                        <p:attrNameLst>
                                          <p:attrName>ppt_w</p:attrName>
                                        </p:attrNameLst>
                                      </p:cBhvr>
                                      <p:tavLst>
                                        <p:tav tm="0">
                                          <p:val>
                                            <p:fltVal val="0"/>
                                          </p:val>
                                        </p:tav>
                                        <p:tav tm="100000">
                                          <p:val>
                                            <p:strVal val="#ppt_w"/>
                                          </p:val>
                                        </p:tav>
                                      </p:tavLst>
                                    </p:anim>
                                    <p:anim calcmode="lin" valueType="num">
                                      <p:cBhvr>
                                        <p:cTn id="22" dur="2000" fill="hold"/>
                                        <p:tgtEl>
                                          <p:spTgt spid="18"/>
                                        </p:tgtEl>
                                        <p:attrNameLst>
                                          <p:attrName>ppt_h</p:attrName>
                                        </p:attrNameLst>
                                      </p:cBhvr>
                                      <p:tavLst>
                                        <p:tav tm="0">
                                          <p:val>
                                            <p:fltVal val="0"/>
                                          </p:val>
                                        </p:tav>
                                        <p:tav tm="100000">
                                          <p:val>
                                            <p:strVal val="#ppt_h"/>
                                          </p:val>
                                        </p:tav>
                                      </p:tavLst>
                                    </p:anim>
                                    <p:animEffect transition="in" filter="fade">
                                      <p:cBhvr>
                                        <p:cTn id="23" dur="2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2000" fill="hold"/>
                                        <p:tgtEl>
                                          <p:spTgt spid="19"/>
                                        </p:tgtEl>
                                        <p:attrNameLst>
                                          <p:attrName>ppt_w</p:attrName>
                                        </p:attrNameLst>
                                      </p:cBhvr>
                                      <p:tavLst>
                                        <p:tav tm="0">
                                          <p:val>
                                            <p:fltVal val="0"/>
                                          </p:val>
                                        </p:tav>
                                        <p:tav tm="100000">
                                          <p:val>
                                            <p:strVal val="#ppt_w"/>
                                          </p:val>
                                        </p:tav>
                                      </p:tavLst>
                                    </p:anim>
                                    <p:anim calcmode="lin" valueType="num">
                                      <p:cBhvr>
                                        <p:cTn id="29" dur="2000" fill="hold"/>
                                        <p:tgtEl>
                                          <p:spTgt spid="19"/>
                                        </p:tgtEl>
                                        <p:attrNameLst>
                                          <p:attrName>ppt_h</p:attrName>
                                        </p:attrNameLst>
                                      </p:cBhvr>
                                      <p:tavLst>
                                        <p:tav tm="0">
                                          <p:val>
                                            <p:fltVal val="0"/>
                                          </p:val>
                                        </p:tav>
                                        <p:tav tm="100000">
                                          <p:val>
                                            <p:strVal val="#ppt_h"/>
                                          </p:val>
                                        </p:tav>
                                      </p:tavLst>
                                    </p:anim>
                                    <p:animEffect transition="in" filter="fade">
                                      <p:cBhvr>
                                        <p:cTn id="30" dur="20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000" fill="hold"/>
                                        <p:tgtEl>
                                          <p:spTgt spid="17"/>
                                        </p:tgtEl>
                                        <p:attrNameLst>
                                          <p:attrName>ppt_w</p:attrName>
                                        </p:attrNameLst>
                                      </p:cBhvr>
                                      <p:tavLst>
                                        <p:tav tm="0">
                                          <p:val>
                                            <p:fltVal val="0"/>
                                          </p:val>
                                        </p:tav>
                                        <p:tav tm="100000">
                                          <p:val>
                                            <p:strVal val="#ppt_w"/>
                                          </p:val>
                                        </p:tav>
                                      </p:tavLst>
                                    </p:anim>
                                    <p:anim calcmode="lin" valueType="num">
                                      <p:cBhvr>
                                        <p:cTn id="36" dur="2000" fill="hold"/>
                                        <p:tgtEl>
                                          <p:spTgt spid="17"/>
                                        </p:tgtEl>
                                        <p:attrNameLst>
                                          <p:attrName>ppt_h</p:attrName>
                                        </p:attrNameLst>
                                      </p:cBhvr>
                                      <p:tavLst>
                                        <p:tav tm="0">
                                          <p:val>
                                            <p:fltVal val="0"/>
                                          </p:val>
                                        </p:tav>
                                        <p:tav tm="100000">
                                          <p:val>
                                            <p:strVal val="#ppt_h"/>
                                          </p:val>
                                        </p:tav>
                                      </p:tavLst>
                                    </p:anim>
                                    <p:animEffect transition="in" filter="fade">
                                      <p:cBhvr>
                                        <p:cTn id="3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p:bldP spid="15" grpId="0"/>
      <p:bldP spid="17"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14</a:t>
            </a:fld>
            <a:endParaRPr lang="fr-FR" sz="1100" dirty="0"/>
          </a:p>
        </p:txBody>
      </p:sp>
      <p:sp>
        <p:nvSpPr>
          <p:cNvPr id="20" name="ZoneTexte 19"/>
          <p:cNvSpPr txBox="1"/>
          <p:nvPr/>
        </p:nvSpPr>
        <p:spPr>
          <a:xfrm>
            <a:off x="1928794" y="2928934"/>
            <a:ext cx="390263" cy="523220"/>
          </a:xfrm>
          <a:prstGeom prst="rect">
            <a:avLst/>
          </a:prstGeom>
          <a:noFill/>
        </p:spPr>
        <p:txBody>
          <a:bodyPr wrap="square" rtlCol="0">
            <a:spAutoFit/>
          </a:bodyPr>
          <a:lstStyle/>
          <a:p>
            <a:r>
              <a:rPr lang="fr-FR" sz="2800" b="1" i="1" dirty="0" smtClean="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rPr>
              <a:t>M</a:t>
            </a:r>
            <a:endParaRPr lang="fr-FR" sz="2800" b="1" i="1" dirty="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endParaRPr>
          </a:p>
        </p:txBody>
      </p:sp>
      <p:sp>
        <p:nvSpPr>
          <p:cNvPr id="15" name="ZoneTexte 14"/>
          <p:cNvSpPr txBox="1"/>
          <p:nvPr/>
        </p:nvSpPr>
        <p:spPr>
          <a:xfrm>
            <a:off x="2285984" y="2928934"/>
            <a:ext cx="390263" cy="523220"/>
          </a:xfrm>
          <a:prstGeom prst="rect">
            <a:avLst/>
          </a:prstGeom>
          <a:noFill/>
        </p:spPr>
        <p:txBody>
          <a:bodyPr wrap="square" rtlCol="0">
            <a:spAutoFit/>
          </a:bodyPr>
          <a:lstStyle/>
          <a:p>
            <a:r>
              <a:rPr lang="fr-FR" sz="2800" b="1" i="1" dirty="0" smtClean="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rPr>
              <a:t>E</a:t>
            </a:r>
            <a:endParaRPr lang="fr-FR" sz="2800" b="1" i="1" dirty="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endParaRPr>
          </a:p>
        </p:txBody>
      </p:sp>
      <p:sp>
        <p:nvSpPr>
          <p:cNvPr id="17" name="ZoneTexte 16"/>
          <p:cNvSpPr txBox="1"/>
          <p:nvPr/>
        </p:nvSpPr>
        <p:spPr>
          <a:xfrm>
            <a:off x="2500298" y="2928934"/>
            <a:ext cx="390263" cy="523220"/>
          </a:xfrm>
          <a:prstGeom prst="rect">
            <a:avLst/>
          </a:prstGeom>
          <a:noFill/>
        </p:spPr>
        <p:txBody>
          <a:bodyPr wrap="square" rtlCol="0">
            <a:spAutoFit/>
          </a:bodyPr>
          <a:lstStyle/>
          <a:p>
            <a:r>
              <a:rPr lang="fr-FR" sz="2800" b="1" i="1" dirty="0" smtClean="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rPr>
              <a:t>R</a:t>
            </a:r>
            <a:endParaRPr lang="fr-FR" sz="2800" b="1" i="1" dirty="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endParaRPr>
          </a:p>
        </p:txBody>
      </p:sp>
      <p:sp>
        <p:nvSpPr>
          <p:cNvPr id="21" name="ZoneTexte 20"/>
          <p:cNvSpPr txBox="1"/>
          <p:nvPr/>
        </p:nvSpPr>
        <p:spPr>
          <a:xfrm>
            <a:off x="2714612" y="2928934"/>
            <a:ext cx="390263" cy="523220"/>
          </a:xfrm>
          <a:prstGeom prst="rect">
            <a:avLst/>
          </a:prstGeom>
          <a:noFill/>
        </p:spPr>
        <p:txBody>
          <a:bodyPr wrap="square" rtlCol="0">
            <a:spAutoFit/>
          </a:bodyPr>
          <a:lstStyle/>
          <a:p>
            <a:r>
              <a:rPr lang="fr-FR" sz="2800" b="1" i="1" dirty="0" smtClean="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rPr>
              <a:t>C</a:t>
            </a:r>
            <a:endParaRPr lang="fr-FR" sz="2800" b="1" i="1" dirty="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endParaRPr>
          </a:p>
        </p:txBody>
      </p:sp>
      <p:sp>
        <p:nvSpPr>
          <p:cNvPr id="22" name="ZoneTexte 21"/>
          <p:cNvSpPr txBox="1"/>
          <p:nvPr/>
        </p:nvSpPr>
        <p:spPr>
          <a:xfrm>
            <a:off x="2928926" y="2928934"/>
            <a:ext cx="390263" cy="523220"/>
          </a:xfrm>
          <a:prstGeom prst="rect">
            <a:avLst/>
          </a:prstGeom>
          <a:noFill/>
        </p:spPr>
        <p:txBody>
          <a:bodyPr wrap="square" rtlCol="0">
            <a:spAutoFit/>
          </a:bodyPr>
          <a:lstStyle/>
          <a:p>
            <a:r>
              <a:rPr lang="fr-FR" sz="2800" b="1" i="1" dirty="0" smtClean="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rPr>
              <a:t>I</a:t>
            </a:r>
            <a:endParaRPr lang="fr-FR" sz="2800" b="1" i="1" dirty="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endParaRPr>
          </a:p>
        </p:txBody>
      </p:sp>
      <p:sp>
        <p:nvSpPr>
          <p:cNvPr id="23" name="ZoneTexte 22"/>
          <p:cNvSpPr txBox="1"/>
          <p:nvPr/>
        </p:nvSpPr>
        <p:spPr>
          <a:xfrm flipH="1">
            <a:off x="3428993" y="2928934"/>
            <a:ext cx="4214842" cy="523220"/>
          </a:xfrm>
          <a:prstGeom prst="rect">
            <a:avLst/>
          </a:prstGeom>
          <a:noFill/>
        </p:spPr>
        <p:txBody>
          <a:bodyPr wrap="square" rtlCol="0">
            <a:spAutoFit/>
          </a:bodyPr>
          <a:lstStyle/>
          <a:p>
            <a:r>
              <a:rPr lang="fr-FR" sz="2800" b="1" i="1" dirty="0" smtClean="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rPr>
              <a:t>POUR VOTRE ATTENTION </a:t>
            </a:r>
            <a:endParaRPr lang="fr-FR" sz="2800" b="1" i="1" dirty="0">
              <a:ln w="18000">
                <a:solidFill>
                  <a:srgbClr val="0070C0"/>
                </a:solidFill>
                <a:prstDash val="solid"/>
                <a:miter lim="800000"/>
              </a:ln>
              <a:noFill/>
              <a:effectLst>
                <a:glow rad="228600">
                  <a:schemeClr val="accent5">
                    <a:satMod val="175000"/>
                    <a:alpha val="40000"/>
                  </a:schemeClr>
                </a:glow>
                <a:outerShdw blurRad="25500" dist="23000" dir="7020000" algn="tl">
                  <a:srgbClr val="000000">
                    <a:alpha val="50000"/>
                  </a:srgbClr>
                </a:outerShdw>
              </a:effectLst>
            </a:endParaRPr>
          </a:p>
        </p:txBody>
      </p:sp>
      <p:pic>
        <p:nvPicPr>
          <p:cNvPr id="24" name="Picture 8"/>
          <p:cNvPicPr>
            <a:picLocks noChangeAspect="1" noChangeArrowheads="1"/>
          </p:cNvPicPr>
          <p:nvPr/>
        </p:nvPicPr>
        <p:blipFill>
          <a:blip r:embed="rId5"/>
          <a:srcRect/>
          <a:stretch>
            <a:fillRect/>
          </a:stretch>
        </p:blipFill>
        <p:spPr bwMode="auto">
          <a:xfrm>
            <a:off x="8001024" y="6183596"/>
            <a:ext cx="1002574" cy="602990"/>
          </a:xfrm>
          <a:prstGeom prst="rect">
            <a:avLst/>
          </a:prstGeom>
          <a:noFill/>
          <a:ln w="9525" algn="in">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1000" fill="hold"/>
                                        <p:tgtEl>
                                          <p:spTgt spid="17"/>
                                        </p:tgtEl>
                                        <p:attrNameLst>
                                          <p:attrName>ppt_x</p:attrName>
                                        </p:attrNameLst>
                                      </p:cBhvr>
                                      <p:tavLst>
                                        <p:tav tm="0">
                                          <p:val>
                                            <p:strVal val="#ppt_x"/>
                                          </p:val>
                                        </p:tav>
                                        <p:tav tm="100000">
                                          <p:val>
                                            <p:strVal val="#ppt_x"/>
                                          </p:val>
                                        </p:tav>
                                      </p:tavLst>
                                    </p:anim>
                                    <p:anim calcmode="lin" valueType="num">
                                      <p:cBhvr additive="base">
                                        <p:cTn id="13" dur="10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2"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1000" fill="hold"/>
                                        <p:tgtEl>
                                          <p:spTgt spid="21"/>
                                        </p:tgtEl>
                                        <p:attrNameLst>
                                          <p:attrName>ppt_x</p:attrName>
                                        </p:attrNameLst>
                                      </p:cBhvr>
                                      <p:tavLst>
                                        <p:tav tm="0">
                                          <p:val>
                                            <p:strVal val="1+#ppt_w/2"/>
                                          </p:val>
                                        </p:tav>
                                        <p:tav tm="100000">
                                          <p:val>
                                            <p:strVal val="#ppt_x"/>
                                          </p:val>
                                        </p:tav>
                                      </p:tavLst>
                                    </p:anim>
                                    <p:anim calcmode="lin" valueType="num">
                                      <p:cBhvr additive="base">
                                        <p:cTn id="18" dur="10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ppt_x"/>
                                          </p:val>
                                        </p:tav>
                                        <p:tav tm="100000">
                                          <p:val>
                                            <p:strVal val="#ppt_x"/>
                                          </p:val>
                                        </p:tav>
                                      </p:tavLst>
                                    </p:anim>
                                    <p:anim calcmode="lin" valueType="num">
                                      <p:cBhvr additive="base">
                                        <p:cTn id="23" dur="10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52" name="ZoneTexte 51"/>
          <p:cNvSpPr txBox="1"/>
          <p:nvPr/>
        </p:nvSpPr>
        <p:spPr>
          <a:xfrm>
            <a:off x="1571604" y="99932"/>
            <a:ext cx="5857916" cy="400110"/>
          </a:xfrm>
          <a:prstGeom prst="rect">
            <a:avLst/>
          </a:prstGeom>
          <a:noFill/>
        </p:spPr>
        <p:txBody>
          <a:bodyPr wrap="square" rtlCol="0">
            <a:spAutoFit/>
          </a:bodyPr>
          <a:lstStyle/>
          <a:p>
            <a:pPr algn="ctr"/>
            <a:r>
              <a:rPr lang="fr-FR" sz="2000" b="1" dirty="0" smtClean="0">
                <a:solidFill>
                  <a:schemeClr val="bg1"/>
                </a:solidFill>
                <a:effectLst>
                  <a:outerShdw blurRad="38100" dist="38100" dir="2700000" algn="tl">
                    <a:srgbClr val="000000">
                      <a:alpha val="43137"/>
                    </a:srgbClr>
                  </a:outerShdw>
                </a:effectLst>
              </a:rPr>
              <a:t>SOMMAIRE</a:t>
            </a:r>
            <a:endParaRPr lang="fr-FR" sz="2000" b="1" dirty="0">
              <a:solidFill>
                <a:schemeClr val="bg1"/>
              </a:solidFill>
              <a:effectLst>
                <a:outerShdw blurRad="38100" dist="38100" dir="2700000" algn="tl">
                  <a:srgbClr val="000000">
                    <a:alpha val="43137"/>
                  </a:srgbClr>
                </a:outerShdw>
              </a:effectLst>
            </a:endParaRPr>
          </a:p>
        </p:txBody>
      </p:sp>
      <p:sp>
        <p:nvSpPr>
          <p:cNvPr id="29" name="ZoneTexte 28"/>
          <p:cNvSpPr txBox="1"/>
          <p:nvPr/>
        </p:nvSpPr>
        <p:spPr>
          <a:xfrm>
            <a:off x="928662" y="1071546"/>
            <a:ext cx="7143800" cy="553998"/>
          </a:xfrm>
          <a:prstGeom prst="rect">
            <a:avLst/>
          </a:prstGeom>
          <a:noFill/>
        </p:spPr>
        <p:txBody>
          <a:bodyPr wrap="square" rtlCol="0">
            <a:spAutoFit/>
          </a:bodyPr>
          <a:lstStyle/>
          <a:p>
            <a:pPr marL="442913" indent="-442913">
              <a:lnSpc>
                <a:spcPct val="150000"/>
              </a:lnSpc>
              <a:spcBef>
                <a:spcPts val="600"/>
              </a:spcBef>
              <a:spcAft>
                <a:spcPts val="1200"/>
              </a:spcAft>
              <a:buAutoNum type="romanUcPeriod"/>
            </a:pPr>
            <a:r>
              <a:rPr lang="fr-FR" sz="2000" b="1" dirty="0" smtClean="0"/>
              <a:t>Le management de la qualité et la gouvernance</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2</a:t>
            </a:fld>
            <a:endParaRPr lang="fr-FR" sz="1100" dirty="0"/>
          </a:p>
        </p:txBody>
      </p:sp>
      <p:sp>
        <p:nvSpPr>
          <p:cNvPr id="17" name="ZoneTexte 16"/>
          <p:cNvSpPr txBox="1"/>
          <p:nvPr/>
        </p:nvSpPr>
        <p:spPr>
          <a:xfrm>
            <a:off x="928662" y="2643182"/>
            <a:ext cx="7929618" cy="707886"/>
          </a:xfrm>
          <a:prstGeom prst="rect">
            <a:avLst/>
          </a:prstGeom>
          <a:noFill/>
        </p:spPr>
        <p:txBody>
          <a:bodyPr wrap="square" rtlCol="0">
            <a:spAutoFit/>
          </a:bodyPr>
          <a:lstStyle/>
          <a:p>
            <a:pPr marL="442913" indent="-442913"/>
            <a:r>
              <a:rPr lang="fr-FR" sz="2000" b="1" dirty="0" smtClean="0"/>
              <a:t>III.   Démarche qualité : méthode de référence pour la mise en œuvre du DSCE</a:t>
            </a:r>
          </a:p>
        </p:txBody>
      </p:sp>
      <p:sp>
        <p:nvSpPr>
          <p:cNvPr id="18" name="ZoneTexte 17"/>
          <p:cNvSpPr txBox="1"/>
          <p:nvPr/>
        </p:nvSpPr>
        <p:spPr>
          <a:xfrm>
            <a:off x="928662" y="3571876"/>
            <a:ext cx="7500990" cy="707886"/>
          </a:xfrm>
          <a:prstGeom prst="rect">
            <a:avLst/>
          </a:prstGeom>
          <a:noFill/>
        </p:spPr>
        <p:txBody>
          <a:bodyPr wrap="square" rtlCol="0">
            <a:spAutoFit/>
          </a:bodyPr>
          <a:lstStyle/>
          <a:p>
            <a:pPr marL="442913" indent="-442913">
              <a:tabLst>
                <a:tab pos="442913" algn="l"/>
              </a:tabLst>
            </a:pPr>
            <a:r>
              <a:rPr lang="fr-FR" sz="2000" b="1" dirty="0" smtClean="0"/>
              <a:t>IV.  	Management de la qualité et la normalisation de la gouvernance publique</a:t>
            </a:r>
          </a:p>
        </p:txBody>
      </p:sp>
      <p:sp>
        <p:nvSpPr>
          <p:cNvPr id="19" name="ZoneTexte 18"/>
          <p:cNvSpPr txBox="1"/>
          <p:nvPr/>
        </p:nvSpPr>
        <p:spPr>
          <a:xfrm>
            <a:off x="928662" y="4500570"/>
            <a:ext cx="7786742" cy="400110"/>
          </a:xfrm>
          <a:prstGeom prst="rect">
            <a:avLst/>
          </a:prstGeom>
          <a:noFill/>
        </p:spPr>
        <p:txBody>
          <a:bodyPr wrap="square" rtlCol="0">
            <a:spAutoFit/>
          </a:bodyPr>
          <a:lstStyle/>
          <a:p>
            <a:pPr marL="354013" indent="-354013"/>
            <a:r>
              <a:rPr lang="fr-FR" sz="2000" b="1" dirty="0" smtClean="0"/>
              <a:t>V.  	La démarche qualité et la lutte contre la corruption</a:t>
            </a:r>
          </a:p>
        </p:txBody>
      </p:sp>
      <p:sp>
        <p:nvSpPr>
          <p:cNvPr id="20" name="ZoneTexte 19"/>
          <p:cNvSpPr txBox="1"/>
          <p:nvPr/>
        </p:nvSpPr>
        <p:spPr>
          <a:xfrm>
            <a:off x="1000100" y="5214950"/>
            <a:ext cx="4500594" cy="400110"/>
          </a:xfrm>
          <a:prstGeom prst="rect">
            <a:avLst/>
          </a:prstGeom>
          <a:noFill/>
        </p:spPr>
        <p:txBody>
          <a:bodyPr wrap="square" rtlCol="0">
            <a:spAutoFit/>
          </a:bodyPr>
          <a:lstStyle/>
          <a:p>
            <a:pPr marL="400050" indent="-400050"/>
            <a:r>
              <a:rPr lang="fr-FR" sz="2000" b="1" dirty="0" smtClean="0"/>
              <a:t>Conclusion</a:t>
            </a:r>
          </a:p>
        </p:txBody>
      </p:sp>
      <p:sp>
        <p:nvSpPr>
          <p:cNvPr id="21" name="ZoneTexte 20"/>
          <p:cNvSpPr txBox="1"/>
          <p:nvPr/>
        </p:nvSpPr>
        <p:spPr>
          <a:xfrm>
            <a:off x="928662" y="1955061"/>
            <a:ext cx="7858180" cy="400110"/>
          </a:xfrm>
          <a:prstGeom prst="rect">
            <a:avLst/>
          </a:prstGeom>
          <a:noFill/>
        </p:spPr>
        <p:txBody>
          <a:bodyPr wrap="square" rtlCol="0">
            <a:spAutoFit/>
          </a:bodyPr>
          <a:lstStyle/>
          <a:p>
            <a:pPr marL="442913" indent="-442913"/>
            <a:r>
              <a:rPr lang="fr-FR" sz="2000" b="1" dirty="0" smtClean="0"/>
              <a:t>II.    Enjeux du secteur public et apports du management de la qualité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000"/>
                                        <p:tgtEl>
                                          <p:spTgt spid="2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2000"/>
                                        <p:tgtEl>
                                          <p:spTgt spid="21"/>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2000"/>
                                        <p:tgtEl>
                                          <p:spTgt spid="17"/>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2000"/>
                                        <p:tgtEl>
                                          <p:spTgt spid="18"/>
                                        </p:tgtEl>
                                      </p:cBhvr>
                                    </p:animEffect>
                                  </p:childTnLst>
                                </p:cTn>
                              </p:par>
                            </p:childTnLst>
                          </p:cTn>
                        </p:par>
                        <p:par>
                          <p:cTn id="20" fill="hold">
                            <p:stCondLst>
                              <p:cond delay="8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2000"/>
                                        <p:tgtEl>
                                          <p:spTgt spid="19"/>
                                        </p:tgtEl>
                                      </p:cBhvr>
                                    </p:animEffect>
                                  </p:childTnLst>
                                </p:cTn>
                              </p:par>
                            </p:childTnLst>
                          </p:cTn>
                        </p:par>
                        <p:par>
                          <p:cTn id="24" fill="hold">
                            <p:stCondLst>
                              <p:cond delay="10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7"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3</a:t>
            </a:fld>
            <a:endParaRPr lang="fr-FR" sz="1100" dirty="0"/>
          </a:p>
        </p:txBody>
      </p:sp>
      <p:sp>
        <p:nvSpPr>
          <p:cNvPr id="16" name="ZoneTexte 15"/>
          <p:cNvSpPr txBox="1"/>
          <p:nvPr/>
        </p:nvSpPr>
        <p:spPr>
          <a:xfrm>
            <a:off x="571472" y="785794"/>
            <a:ext cx="4000528" cy="369332"/>
          </a:xfrm>
          <a:prstGeom prst="rect">
            <a:avLst/>
          </a:prstGeom>
          <a:noFill/>
        </p:spPr>
        <p:txBody>
          <a:bodyPr wrap="square" rtlCol="0">
            <a:spAutoFit/>
          </a:bodyPr>
          <a:lstStyle/>
          <a:p>
            <a:r>
              <a:rPr lang="fr-FR" b="1" i="1" dirty="0" smtClean="0"/>
              <a:t>I.1  Le management de la qualité </a:t>
            </a:r>
            <a:endParaRPr lang="fr-FR" b="1" i="1" dirty="0"/>
          </a:p>
        </p:txBody>
      </p:sp>
      <p:sp>
        <p:nvSpPr>
          <p:cNvPr id="24" name="Rectangle 23"/>
          <p:cNvSpPr/>
          <p:nvPr/>
        </p:nvSpPr>
        <p:spPr>
          <a:xfrm>
            <a:off x="571472" y="1142984"/>
            <a:ext cx="8286808" cy="1877437"/>
          </a:xfrm>
          <a:prstGeom prst="rect">
            <a:avLst/>
          </a:prstGeom>
        </p:spPr>
        <p:txBody>
          <a:bodyPr wrap="square">
            <a:spAutoFit/>
          </a:bodyPr>
          <a:lstStyle/>
          <a:p>
            <a:pPr>
              <a:spcBef>
                <a:spcPts val="300"/>
              </a:spcBef>
              <a:spcAft>
                <a:spcPts val="300"/>
              </a:spcAft>
            </a:pPr>
            <a:r>
              <a:rPr lang="fr-FR" sz="1600" dirty="0" smtClean="0"/>
              <a:t>Le management de la qualité est une approche de gestion centrée sur les parties prenantes de la raison d’être de l’organisme (Etat, actionnaires, usagers, clients, administrations…) à travers : </a:t>
            </a:r>
          </a:p>
          <a:p>
            <a:pPr>
              <a:spcBef>
                <a:spcPts val="300"/>
              </a:spcBef>
              <a:spcAft>
                <a:spcPts val="300"/>
              </a:spcAft>
              <a:buFontTx/>
              <a:buChar char="-"/>
            </a:pPr>
            <a:r>
              <a:rPr lang="fr-FR" sz="1600" dirty="0" smtClean="0"/>
              <a:t> l’identification et la collecte de leurs attentes, besoins ou contraintes,</a:t>
            </a:r>
          </a:p>
          <a:p>
            <a:pPr>
              <a:spcBef>
                <a:spcPts val="300"/>
              </a:spcBef>
              <a:spcAft>
                <a:spcPts val="300"/>
              </a:spcAft>
              <a:buFontTx/>
              <a:buChar char="-"/>
            </a:pPr>
            <a:r>
              <a:rPr lang="fr-FR" sz="1600" dirty="0" smtClean="0"/>
              <a:t> l’intégration de leurs exigences dans les processus managériaux et opérationnels,</a:t>
            </a:r>
          </a:p>
          <a:p>
            <a:pPr>
              <a:spcBef>
                <a:spcPts val="300"/>
              </a:spcBef>
              <a:spcAft>
                <a:spcPts val="300"/>
              </a:spcAft>
              <a:buFontTx/>
              <a:buChar char="-"/>
            </a:pPr>
            <a:r>
              <a:rPr lang="fr-FR" sz="1600" dirty="0" smtClean="0"/>
              <a:t> la mise à disposition des livrables conformes à leurs aspirations,</a:t>
            </a:r>
          </a:p>
          <a:p>
            <a:pPr>
              <a:spcBef>
                <a:spcPts val="300"/>
              </a:spcBef>
              <a:spcAft>
                <a:spcPts val="300"/>
              </a:spcAft>
              <a:buFontTx/>
              <a:buChar char="-"/>
            </a:pPr>
            <a:r>
              <a:rPr lang="fr-FR" sz="1600" dirty="0" smtClean="0"/>
              <a:t> le suivi et le pilotage des pratiques dans l’optique d’améliorer en continue les performances.       </a:t>
            </a:r>
          </a:p>
        </p:txBody>
      </p:sp>
      <p:sp>
        <p:nvSpPr>
          <p:cNvPr id="29" name="ZoneTexte 28"/>
          <p:cNvSpPr txBox="1"/>
          <p:nvPr/>
        </p:nvSpPr>
        <p:spPr>
          <a:xfrm>
            <a:off x="1285852" y="71414"/>
            <a:ext cx="7143800" cy="506292"/>
          </a:xfrm>
          <a:prstGeom prst="rect">
            <a:avLst/>
          </a:prstGeom>
          <a:noFill/>
        </p:spPr>
        <p:txBody>
          <a:bodyPr wrap="square" rtlCol="0">
            <a:spAutoFit/>
          </a:bodyPr>
          <a:lstStyle/>
          <a:p>
            <a:pPr marL="400050" indent="-400050">
              <a:lnSpc>
                <a:spcPct val="150000"/>
              </a:lnSpc>
              <a:spcBef>
                <a:spcPts val="600"/>
              </a:spcBef>
              <a:spcAft>
                <a:spcPts val="600"/>
              </a:spcAft>
              <a:buAutoNum type="romanUcPeriod"/>
            </a:pPr>
            <a:r>
              <a:rPr lang="fr-FR" sz="2000" b="1" dirty="0" smtClean="0">
                <a:solidFill>
                  <a:schemeClr val="bg1"/>
                </a:solidFill>
              </a:rPr>
              <a:t>Le management de la qualité et la gouvernance</a:t>
            </a:r>
          </a:p>
        </p:txBody>
      </p:sp>
      <p:sp>
        <p:nvSpPr>
          <p:cNvPr id="17" name="ZoneTexte 16"/>
          <p:cNvSpPr txBox="1"/>
          <p:nvPr/>
        </p:nvSpPr>
        <p:spPr>
          <a:xfrm>
            <a:off x="642910" y="3342315"/>
            <a:ext cx="1428760" cy="338554"/>
          </a:xfrm>
          <a:prstGeom prst="rect">
            <a:avLst/>
          </a:prstGeom>
          <a:noFill/>
        </p:spPr>
        <p:txBody>
          <a:bodyPr wrap="square" rtlCol="0">
            <a:spAutoFit/>
          </a:bodyPr>
          <a:lstStyle/>
          <a:p>
            <a:pPr>
              <a:spcBef>
                <a:spcPts val="300"/>
              </a:spcBef>
              <a:spcAft>
                <a:spcPts val="300"/>
              </a:spcAft>
              <a:buFont typeface="Wingdings 3" pitchFamily="18" charset="2"/>
              <a:buChar char="["/>
            </a:pPr>
            <a:r>
              <a:rPr lang="fr-FR" sz="1600" b="1" dirty="0" smtClean="0"/>
              <a:t> Les critères   </a:t>
            </a:r>
            <a:endParaRPr lang="fr-FR" sz="1600" dirty="0" smtClean="0"/>
          </a:p>
        </p:txBody>
      </p:sp>
      <p:sp>
        <p:nvSpPr>
          <p:cNvPr id="18" name="ZoneTexte 17"/>
          <p:cNvSpPr txBox="1"/>
          <p:nvPr/>
        </p:nvSpPr>
        <p:spPr>
          <a:xfrm>
            <a:off x="2928926" y="3143248"/>
            <a:ext cx="5572164" cy="984885"/>
          </a:xfrm>
          <a:prstGeom prst="rect">
            <a:avLst/>
          </a:prstGeom>
          <a:noFill/>
        </p:spPr>
        <p:txBody>
          <a:bodyPr wrap="square" rtlCol="0">
            <a:spAutoFit/>
          </a:bodyPr>
          <a:lstStyle/>
          <a:p>
            <a:pPr>
              <a:spcBef>
                <a:spcPts val="300"/>
              </a:spcBef>
              <a:spcAft>
                <a:spcPts val="300"/>
              </a:spcAft>
            </a:pPr>
            <a:r>
              <a:rPr lang="fr-FR" sz="1600" i="1" dirty="0" smtClean="0"/>
              <a:t>Qualité – efficacité </a:t>
            </a:r>
            <a:r>
              <a:rPr lang="fr-FR" sz="1600" b="1" dirty="0" smtClean="0"/>
              <a:t>:  </a:t>
            </a:r>
            <a:r>
              <a:rPr lang="fr-FR" sz="1600" dirty="0" smtClean="0"/>
              <a:t>réalisation des spécifications attendues  </a:t>
            </a:r>
          </a:p>
          <a:p>
            <a:pPr>
              <a:spcBef>
                <a:spcPts val="300"/>
              </a:spcBef>
              <a:spcAft>
                <a:spcPts val="300"/>
              </a:spcAft>
            </a:pPr>
            <a:r>
              <a:rPr lang="fr-FR" sz="1600" i="1" dirty="0" smtClean="0"/>
              <a:t>Coûts  - Efficience </a:t>
            </a:r>
            <a:r>
              <a:rPr lang="fr-FR" sz="1600" b="1" dirty="0" smtClean="0"/>
              <a:t>: </a:t>
            </a:r>
            <a:r>
              <a:rPr lang="fr-FR" sz="1600" dirty="0" smtClean="0"/>
              <a:t>rationalisation des ressources engagées</a:t>
            </a:r>
          </a:p>
          <a:p>
            <a:pPr>
              <a:spcBef>
                <a:spcPts val="300"/>
              </a:spcBef>
              <a:spcAft>
                <a:spcPts val="300"/>
              </a:spcAft>
            </a:pPr>
            <a:r>
              <a:rPr lang="fr-FR" sz="1600" i="1" dirty="0" smtClean="0"/>
              <a:t>Délais – Célérité </a:t>
            </a:r>
            <a:r>
              <a:rPr lang="fr-FR" sz="1600" b="1" dirty="0" smtClean="0"/>
              <a:t>: </a:t>
            </a:r>
            <a:r>
              <a:rPr lang="fr-FR" sz="1600" dirty="0" smtClean="0"/>
              <a:t>juste à temps</a:t>
            </a:r>
          </a:p>
        </p:txBody>
      </p:sp>
      <p:cxnSp>
        <p:nvCxnSpPr>
          <p:cNvPr id="21" name="Connecteur droit avec flèche 20"/>
          <p:cNvCxnSpPr>
            <a:stCxn id="17" idx="3"/>
          </p:cNvCxnSpPr>
          <p:nvPr/>
        </p:nvCxnSpPr>
        <p:spPr>
          <a:xfrm flipV="1">
            <a:off x="2071670" y="3323679"/>
            <a:ext cx="785818" cy="1879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a:stCxn id="17" idx="3"/>
          </p:cNvCxnSpPr>
          <p:nvPr/>
        </p:nvCxnSpPr>
        <p:spPr>
          <a:xfrm>
            <a:off x="2071670" y="3511592"/>
            <a:ext cx="785818" cy="1317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a:stCxn id="17" idx="3"/>
          </p:cNvCxnSpPr>
          <p:nvPr/>
        </p:nvCxnSpPr>
        <p:spPr>
          <a:xfrm>
            <a:off x="2071670" y="3511592"/>
            <a:ext cx="785818" cy="3835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ZoneTexte 38"/>
          <p:cNvSpPr txBox="1"/>
          <p:nvPr/>
        </p:nvSpPr>
        <p:spPr>
          <a:xfrm>
            <a:off x="357158" y="4437743"/>
            <a:ext cx="1785950" cy="584775"/>
          </a:xfrm>
          <a:prstGeom prst="rect">
            <a:avLst/>
          </a:prstGeom>
          <a:noFill/>
        </p:spPr>
        <p:txBody>
          <a:bodyPr wrap="square" rtlCol="0">
            <a:spAutoFit/>
          </a:bodyPr>
          <a:lstStyle/>
          <a:p>
            <a:pPr algn="r">
              <a:spcBef>
                <a:spcPts val="300"/>
              </a:spcBef>
              <a:spcAft>
                <a:spcPts val="300"/>
              </a:spcAft>
              <a:buFont typeface="Wingdings 3" pitchFamily="18" charset="2"/>
              <a:buChar char="["/>
            </a:pPr>
            <a:r>
              <a:rPr lang="fr-FR" sz="1600" b="1" dirty="0" smtClean="0"/>
              <a:t> Infrastructure Qualité</a:t>
            </a:r>
            <a:endParaRPr lang="fr-FR" sz="1600" dirty="0" smtClean="0"/>
          </a:p>
        </p:txBody>
      </p:sp>
      <p:sp>
        <p:nvSpPr>
          <p:cNvPr id="40" name="ZoneTexte 39"/>
          <p:cNvSpPr txBox="1"/>
          <p:nvPr/>
        </p:nvSpPr>
        <p:spPr>
          <a:xfrm>
            <a:off x="2928926" y="4214818"/>
            <a:ext cx="5572164" cy="984885"/>
          </a:xfrm>
          <a:prstGeom prst="rect">
            <a:avLst/>
          </a:prstGeom>
          <a:noFill/>
        </p:spPr>
        <p:txBody>
          <a:bodyPr wrap="square" rtlCol="0">
            <a:spAutoFit/>
          </a:bodyPr>
          <a:lstStyle/>
          <a:p>
            <a:pPr>
              <a:spcBef>
                <a:spcPts val="300"/>
              </a:spcBef>
              <a:spcAft>
                <a:spcPts val="300"/>
              </a:spcAft>
            </a:pPr>
            <a:r>
              <a:rPr lang="fr-FR" sz="1600" i="1" dirty="0" smtClean="0"/>
              <a:t>Elaboration, homologation et promotion des normes </a:t>
            </a:r>
          </a:p>
          <a:p>
            <a:pPr>
              <a:spcBef>
                <a:spcPts val="300"/>
              </a:spcBef>
              <a:spcAft>
                <a:spcPts val="300"/>
              </a:spcAft>
            </a:pPr>
            <a:r>
              <a:rPr lang="fr-FR" sz="1600" i="1" dirty="0" smtClean="0"/>
              <a:t>Contrôle, inspection  et mesure </a:t>
            </a:r>
          </a:p>
          <a:p>
            <a:pPr>
              <a:spcBef>
                <a:spcPts val="300"/>
              </a:spcBef>
              <a:spcAft>
                <a:spcPts val="300"/>
              </a:spcAft>
            </a:pPr>
            <a:r>
              <a:rPr lang="fr-FR" sz="1600" i="1" dirty="0" smtClean="0"/>
              <a:t>Accréditation et certification</a:t>
            </a:r>
          </a:p>
        </p:txBody>
      </p:sp>
      <p:cxnSp>
        <p:nvCxnSpPr>
          <p:cNvPr id="41" name="Connecteur droit avec flèche 40"/>
          <p:cNvCxnSpPr/>
          <p:nvPr/>
        </p:nvCxnSpPr>
        <p:spPr>
          <a:xfrm flipV="1">
            <a:off x="2143108" y="4403864"/>
            <a:ext cx="785818" cy="3110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Connecteur droit avec flèche 41"/>
          <p:cNvCxnSpPr/>
          <p:nvPr/>
        </p:nvCxnSpPr>
        <p:spPr>
          <a:xfrm>
            <a:off x="2143108" y="4714884"/>
            <a:ext cx="785818" cy="9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a:off x="2143108" y="4714884"/>
            <a:ext cx="785818" cy="2604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642910" y="5485455"/>
            <a:ext cx="1428760" cy="584775"/>
          </a:xfrm>
          <a:prstGeom prst="rect">
            <a:avLst/>
          </a:prstGeom>
          <a:noFill/>
        </p:spPr>
        <p:txBody>
          <a:bodyPr wrap="square" rtlCol="0">
            <a:spAutoFit/>
          </a:bodyPr>
          <a:lstStyle/>
          <a:p>
            <a:pPr algn="r">
              <a:spcBef>
                <a:spcPts val="300"/>
              </a:spcBef>
              <a:spcAft>
                <a:spcPts val="300"/>
              </a:spcAft>
              <a:buFont typeface="Wingdings 3" pitchFamily="18" charset="2"/>
              <a:buChar char="["/>
            </a:pPr>
            <a:r>
              <a:rPr lang="fr-FR" sz="1600" b="1" dirty="0" smtClean="0"/>
              <a:t> Les normes de base   </a:t>
            </a:r>
            <a:endParaRPr lang="fr-FR" sz="1600" dirty="0" smtClean="0"/>
          </a:p>
        </p:txBody>
      </p:sp>
      <p:sp>
        <p:nvSpPr>
          <p:cNvPr id="51" name="ZoneTexte 50"/>
          <p:cNvSpPr txBox="1"/>
          <p:nvPr/>
        </p:nvSpPr>
        <p:spPr>
          <a:xfrm>
            <a:off x="2857488" y="5286388"/>
            <a:ext cx="5572164" cy="1154162"/>
          </a:xfrm>
          <a:prstGeom prst="rect">
            <a:avLst/>
          </a:prstGeom>
          <a:noFill/>
        </p:spPr>
        <p:txBody>
          <a:bodyPr wrap="square" rtlCol="0">
            <a:spAutoFit/>
          </a:bodyPr>
          <a:lstStyle/>
          <a:p>
            <a:pPr>
              <a:spcBef>
                <a:spcPts val="300"/>
              </a:spcBef>
              <a:spcAft>
                <a:spcPts val="300"/>
              </a:spcAft>
            </a:pPr>
            <a:r>
              <a:rPr lang="fr-FR" sz="1600" i="1" dirty="0" smtClean="0"/>
              <a:t>Mise en œuvre du Système de Management de la Qualité:  </a:t>
            </a:r>
            <a:r>
              <a:rPr lang="fr-FR" sz="1600" dirty="0" smtClean="0"/>
              <a:t>ISO 9001 : 2008, SMQ - Exigences</a:t>
            </a:r>
          </a:p>
          <a:p>
            <a:pPr>
              <a:spcBef>
                <a:spcPts val="300"/>
              </a:spcBef>
              <a:spcAft>
                <a:spcPts val="300"/>
              </a:spcAft>
            </a:pPr>
            <a:r>
              <a:rPr lang="fr-FR" sz="1600" i="1" dirty="0" smtClean="0"/>
              <a:t>Audit du SMQ </a:t>
            </a:r>
            <a:r>
              <a:rPr lang="fr-FR" sz="1600" b="1" dirty="0" smtClean="0"/>
              <a:t>: </a:t>
            </a:r>
            <a:r>
              <a:rPr lang="fr-FR" sz="1600" dirty="0" smtClean="0"/>
              <a:t>ISO 19 011 : 2011, Lignes directrices pour l’audit des systèmes de management</a:t>
            </a:r>
          </a:p>
        </p:txBody>
      </p:sp>
      <p:cxnSp>
        <p:nvCxnSpPr>
          <p:cNvPr id="52" name="Connecteur droit avec flèche 51"/>
          <p:cNvCxnSpPr>
            <a:stCxn id="50" idx="3"/>
          </p:cNvCxnSpPr>
          <p:nvPr/>
        </p:nvCxnSpPr>
        <p:spPr>
          <a:xfrm flipV="1">
            <a:off x="2071670" y="5440419"/>
            <a:ext cx="785818" cy="3374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Connecteur droit avec flèche 53"/>
          <p:cNvCxnSpPr>
            <a:stCxn id="50" idx="3"/>
          </p:cNvCxnSpPr>
          <p:nvPr/>
        </p:nvCxnSpPr>
        <p:spPr>
          <a:xfrm>
            <a:off x="2071670" y="5777843"/>
            <a:ext cx="714380" cy="1514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2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20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2000"/>
                                        <p:tgtEl>
                                          <p:spTgt spid="26"/>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20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0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000"/>
                                        <p:tgtEl>
                                          <p:spTgt spid="39"/>
                                        </p:tgtEl>
                                      </p:cBhvr>
                                    </p:animEffect>
                                  </p:childTnLst>
                                </p:cTn>
                              </p:par>
                              <p:par>
                                <p:cTn id="37" presetID="10"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2000"/>
                                        <p:tgtEl>
                                          <p:spTgt spid="41"/>
                                        </p:tgtEl>
                                      </p:cBhvr>
                                    </p:animEffect>
                                  </p:childTnLst>
                                </p:cTn>
                              </p:par>
                              <p:par>
                                <p:cTn id="40" presetID="10" presetClass="entr" presetSubtype="0"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0"/>
                                        <p:tgtEl>
                                          <p:spTgt spid="42"/>
                                        </p:tgtEl>
                                      </p:cBhvr>
                                    </p:animEffect>
                                  </p:childTnLst>
                                </p:cTn>
                              </p:par>
                              <p:par>
                                <p:cTn id="43" presetID="10"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2000"/>
                                        <p:tgtEl>
                                          <p:spTgt spid="4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20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2000"/>
                                        <p:tgtEl>
                                          <p:spTgt spid="50"/>
                                        </p:tgtEl>
                                      </p:cBhvr>
                                    </p:animEffect>
                                  </p:childTnLst>
                                </p:cTn>
                              </p:par>
                              <p:par>
                                <p:cTn id="54" presetID="10" presetClass="entr" presetSubtype="0" fill="hold"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2000"/>
                                        <p:tgtEl>
                                          <p:spTgt spid="52"/>
                                        </p:tgtEl>
                                      </p:cBhvr>
                                    </p:animEffect>
                                  </p:childTnLst>
                                </p:cTn>
                              </p:par>
                              <p:par>
                                <p:cTn id="57" presetID="10" presetClass="entr" presetSubtype="0"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2000"/>
                                        <p:tgtEl>
                                          <p:spTgt spid="5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17" grpId="0"/>
      <p:bldP spid="18" grpId="0"/>
      <p:bldP spid="39" grpId="0"/>
      <p:bldP spid="40" grpId="0"/>
      <p:bldP spid="50"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285852" y="0"/>
            <a:ext cx="6643734" cy="506292"/>
          </a:xfrm>
          <a:prstGeom prst="rect">
            <a:avLst/>
          </a:prstGeom>
          <a:noFill/>
        </p:spPr>
        <p:txBody>
          <a:bodyPr wrap="square" rtlCol="0">
            <a:spAutoFit/>
          </a:bodyPr>
          <a:lstStyle/>
          <a:p>
            <a:pPr marL="400050" indent="-400050">
              <a:lnSpc>
                <a:spcPct val="150000"/>
              </a:lnSpc>
              <a:spcBef>
                <a:spcPts val="600"/>
              </a:spcBef>
              <a:spcAft>
                <a:spcPts val="600"/>
              </a:spcAft>
              <a:buAutoNum type="romanUcPeriod"/>
            </a:pPr>
            <a:r>
              <a:rPr lang="fr-FR" sz="2000" b="1" dirty="0" smtClean="0">
                <a:solidFill>
                  <a:schemeClr val="bg1"/>
                </a:solidFill>
              </a:rPr>
              <a:t>Le management de la qualité et la gouvernance</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4</a:t>
            </a:fld>
            <a:endParaRPr lang="fr-FR" sz="1100" dirty="0"/>
          </a:p>
        </p:txBody>
      </p:sp>
      <p:sp>
        <p:nvSpPr>
          <p:cNvPr id="16" name="ZoneTexte 15"/>
          <p:cNvSpPr txBox="1"/>
          <p:nvPr/>
        </p:nvSpPr>
        <p:spPr>
          <a:xfrm>
            <a:off x="714348" y="785794"/>
            <a:ext cx="4000528" cy="369332"/>
          </a:xfrm>
          <a:prstGeom prst="rect">
            <a:avLst/>
          </a:prstGeom>
          <a:noFill/>
        </p:spPr>
        <p:txBody>
          <a:bodyPr wrap="square" rtlCol="0">
            <a:spAutoFit/>
          </a:bodyPr>
          <a:lstStyle/>
          <a:p>
            <a:r>
              <a:rPr lang="fr-FR" b="1" i="1" dirty="0" smtClean="0"/>
              <a:t>I.2 La gouvernance organisationnelle </a:t>
            </a:r>
            <a:endParaRPr lang="fr-FR" b="1" i="1" dirty="0"/>
          </a:p>
        </p:txBody>
      </p:sp>
      <p:sp>
        <p:nvSpPr>
          <p:cNvPr id="24" name="Rectangle 23"/>
          <p:cNvSpPr/>
          <p:nvPr/>
        </p:nvSpPr>
        <p:spPr>
          <a:xfrm>
            <a:off x="714348" y="1285860"/>
            <a:ext cx="8215370" cy="1877437"/>
          </a:xfrm>
          <a:prstGeom prst="rect">
            <a:avLst/>
          </a:prstGeom>
        </p:spPr>
        <p:txBody>
          <a:bodyPr wrap="square">
            <a:spAutoFit/>
          </a:bodyPr>
          <a:lstStyle/>
          <a:p>
            <a:pPr>
              <a:spcBef>
                <a:spcPts val="300"/>
              </a:spcBef>
              <a:spcAft>
                <a:spcPts val="300"/>
              </a:spcAft>
            </a:pPr>
            <a:r>
              <a:rPr lang="fr-FR" sz="1600" b="1" dirty="0" smtClean="0"/>
              <a:t>La gouvernance d’entreprise (</a:t>
            </a:r>
            <a:r>
              <a:rPr lang="fr-FR" sz="1600" b="1" dirty="0" err="1" smtClean="0"/>
              <a:t>Corporate</a:t>
            </a:r>
            <a:r>
              <a:rPr lang="fr-FR" sz="1600" b="1" dirty="0" smtClean="0"/>
              <a:t> </a:t>
            </a:r>
            <a:r>
              <a:rPr lang="fr-FR" sz="1600" b="1" dirty="0" err="1" smtClean="0"/>
              <a:t>governance</a:t>
            </a:r>
            <a:r>
              <a:rPr lang="fr-FR" sz="1600" b="1" dirty="0" smtClean="0"/>
              <a:t>) </a:t>
            </a:r>
            <a:r>
              <a:rPr lang="fr-FR" sz="1600" dirty="0" smtClean="0"/>
              <a:t>représente le  dispositif de Contrôle Interne défini et mis en œuvre au sein de l’organisme afin d’assurer : </a:t>
            </a:r>
          </a:p>
          <a:p>
            <a:pPr>
              <a:spcBef>
                <a:spcPts val="300"/>
              </a:spcBef>
              <a:spcAft>
                <a:spcPts val="300"/>
              </a:spcAft>
              <a:buFontTx/>
              <a:buChar char="-"/>
            </a:pPr>
            <a:r>
              <a:rPr lang="fr-FR" sz="1600" dirty="0" smtClean="0"/>
              <a:t> l’instauration d’une culture d’organisation basée sur les règles éthiques et de probité morale </a:t>
            </a:r>
          </a:p>
          <a:p>
            <a:pPr>
              <a:spcBef>
                <a:spcPts val="300"/>
              </a:spcBef>
              <a:spcAft>
                <a:spcPts val="300"/>
              </a:spcAft>
              <a:buFontTx/>
              <a:buChar char="-"/>
            </a:pPr>
            <a:r>
              <a:rPr lang="fr-FR" sz="1600" dirty="0" smtClean="0"/>
              <a:t> le respect des mécanismes obligatoires visant à rendre compte  </a:t>
            </a:r>
          </a:p>
          <a:p>
            <a:pPr>
              <a:spcBef>
                <a:spcPts val="300"/>
              </a:spcBef>
              <a:spcAft>
                <a:spcPts val="300"/>
              </a:spcAft>
              <a:buFontTx/>
              <a:buChar char="-"/>
            </a:pPr>
            <a:r>
              <a:rPr lang="fr-FR" sz="1600" dirty="0" smtClean="0"/>
              <a:t> la conformité des activités aux lois et règlements </a:t>
            </a:r>
          </a:p>
          <a:p>
            <a:pPr>
              <a:spcBef>
                <a:spcPts val="300"/>
              </a:spcBef>
              <a:spcAft>
                <a:spcPts val="300"/>
              </a:spcAft>
              <a:buFontTx/>
              <a:buChar char="-"/>
            </a:pPr>
            <a:r>
              <a:rPr lang="fr-FR" sz="1600" dirty="0" smtClean="0"/>
              <a:t> la protection des ressources. </a:t>
            </a:r>
          </a:p>
        </p:txBody>
      </p:sp>
      <p:sp>
        <p:nvSpPr>
          <p:cNvPr id="19" name="ZoneTexte 18"/>
          <p:cNvSpPr txBox="1"/>
          <p:nvPr/>
        </p:nvSpPr>
        <p:spPr>
          <a:xfrm>
            <a:off x="642910" y="3571876"/>
            <a:ext cx="1428760" cy="338554"/>
          </a:xfrm>
          <a:prstGeom prst="rect">
            <a:avLst/>
          </a:prstGeom>
          <a:noFill/>
        </p:spPr>
        <p:txBody>
          <a:bodyPr wrap="square" rtlCol="0">
            <a:spAutoFit/>
          </a:bodyPr>
          <a:lstStyle/>
          <a:p>
            <a:pPr>
              <a:spcBef>
                <a:spcPts val="300"/>
              </a:spcBef>
              <a:spcAft>
                <a:spcPts val="300"/>
              </a:spcAft>
              <a:buFont typeface="Wingdings 3" pitchFamily="18" charset="2"/>
              <a:buChar char="["/>
            </a:pPr>
            <a:r>
              <a:rPr lang="fr-FR" sz="1600" b="1" dirty="0" smtClean="0"/>
              <a:t> Les critères   </a:t>
            </a:r>
            <a:endParaRPr lang="fr-FR" sz="1600" dirty="0" smtClean="0"/>
          </a:p>
        </p:txBody>
      </p:sp>
      <p:sp>
        <p:nvSpPr>
          <p:cNvPr id="21" name="ZoneTexte 20"/>
          <p:cNvSpPr txBox="1"/>
          <p:nvPr/>
        </p:nvSpPr>
        <p:spPr>
          <a:xfrm>
            <a:off x="3214678" y="3372809"/>
            <a:ext cx="5572164" cy="661720"/>
          </a:xfrm>
          <a:prstGeom prst="rect">
            <a:avLst/>
          </a:prstGeom>
          <a:noFill/>
        </p:spPr>
        <p:txBody>
          <a:bodyPr wrap="square" rtlCol="0">
            <a:spAutoFit/>
          </a:bodyPr>
          <a:lstStyle/>
          <a:p>
            <a:pPr>
              <a:spcBef>
                <a:spcPts val="300"/>
              </a:spcBef>
              <a:spcAft>
                <a:spcPts val="300"/>
              </a:spcAft>
            </a:pPr>
            <a:r>
              <a:rPr lang="fr-FR" sz="1600" i="1" dirty="0" smtClean="0"/>
              <a:t>Coûts  - Efficience </a:t>
            </a:r>
            <a:r>
              <a:rPr lang="fr-FR" sz="1600" b="1" dirty="0" smtClean="0"/>
              <a:t>: </a:t>
            </a:r>
            <a:r>
              <a:rPr lang="fr-FR" sz="1600" dirty="0" smtClean="0"/>
              <a:t>qualité de la dépense</a:t>
            </a:r>
          </a:p>
          <a:p>
            <a:pPr>
              <a:spcBef>
                <a:spcPts val="300"/>
              </a:spcBef>
              <a:spcAft>
                <a:spcPts val="300"/>
              </a:spcAft>
            </a:pPr>
            <a:r>
              <a:rPr lang="fr-FR" sz="1600" i="1" dirty="0" smtClean="0"/>
              <a:t>Risques - Sécurité </a:t>
            </a:r>
            <a:r>
              <a:rPr lang="fr-FR" sz="1600" b="1" dirty="0" smtClean="0"/>
              <a:t>: </a:t>
            </a:r>
            <a:r>
              <a:rPr lang="fr-FR" sz="1600" dirty="0" smtClean="0"/>
              <a:t>préservation du patrimoine acquis </a:t>
            </a:r>
          </a:p>
        </p:txBody>
      </p:sp>
      <p:cxnSp>
        <p:nvCxnSpPr>
          <p:cNvPr id="22" name="Connecteur droit avec flèche 21"/>
          <p:cNvCxnSpPr/>
          <p:nvPr/>
        </p:nvCxnSpPr>
        <p:spPr>
          <a:xfrm flipV="1">
            <a:off x="2357422" y="3553240"/>
            <a:ext cx="785818" cy="1879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a:off x="2357422" y="3741153"/>
            <a:ext cx="785818" cy="1317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ZoneTexte 25"/>
          <p:cNvSpPr txBox="1"/>
          <p:nvPr/>
        </p:nvSpPr>
        <p:spPr>
          <a:xfrm>
            <a:off x="500034" y="4429132"/>
            <a:ext cx="2071702" cy="584775"/>
          </a:xfrm>
          <a:prstGeom prst="rect">
            <a:avLst/>
          </a:prstGeom>
          <a:noFill/>
        </p:spPr>
        <p:txBody>
          <a:bodyPr wrap="square" rtlCol="0">
            <a:spAutoFit/>
          </a:bodyPr>
          <a:lstStyle/>
          <a:p>
            <a:pPr algn="r">
              <a:spcBef>
                <a:spcPts val="300"/>
              </a:spcBef>
              <a:spcAft>
                <a:spcPts val="300"/>
              </a:spcAft>
              <a:buFont typeface="Wingdings 3" pitchFamily="18" charset="2"/>
              <a:buChar char="["/>
            </a:pPr>
            <a:r>
              <a:rPr lang="fr-FR" sz="1600" b="1" dirty="0" smtClean="0"/>
              <a:t>Système Nationale d’Intégrité</a:t>
            </a:r>
            <a:endParaRPr lang="fr-FR" sz="1600" dirty="0" smtClean="0"/>
          </a:p>
        </p:txBody>
      </p:sp>
      <p:sp>
        <p:nvSpPr>
          <p:cNvPr id="27" name="ZoneTexte 26"/>
          <p:cNvSpPr txBox="1"/>
          <p:nvPr/>
        </p:nvSpPr>
        <p:spPr>
          <a:xfrm>
            <a:off x="3286116" y="4214818"/>
            <a:ext cx="5572164" cy="984885"/>
          </a:xfrm>
          <a:prstGeom prst="rect">
            <a:avLst/>
          </a:prstGeom>
          <a:noFill/>
        </p:spPr>
        <p:txBody>
          <a:bodyPr wrap="square" rtlCol="0">
            <a:spAutoFit/>
          </a:bodyPr>
          <a:lstStyle/>
          <a:p>
            <a:pPr>
              <a:spcBef>
                <a:spcPts val="300"/>
              </a:spcBef>
              <a:spcAft>
                <a:spcPts val="300"/>
              </a:spcAft>
            </a:pPr>
            <a:r>
              <a:rPr lang="fr-FR" sz="1600" i="1" dirty="0" smtClean="0"/>
              <a:t>Elaboration, homologation et promotion des normes </a:t>
            </a:r>
          </a:p>
          <a:p>
            <a:pPr>
              <a:spcBef>
                <a:spcPts val="300"/>
              </a:spcBef>
              <a:spcAft>
                <a:spcPts val="300"/>
              </a:spcAft>
            </a:pPr>
            <a:r>
              <a:rPr lang="fr-FR" sz="1600" i="1" dirty="0" smtClean="0"/>
              <a:t>Contrôle, inspection  et investigation</a:t>
            </a:r>
          </a:p>
          <a:p>
            <a:pPr>
              <a:spcBef>
                <a:spcPts val="300"/>
              </a:spcBef>
              <a:spcAft>
                <a:spcPts val="300"/>
              </a:spcAft>
            </a:pPr>
            <a:r>
              <a:rPr lang="fr-FR" sz="1600" i="1" dirty="0" smtClean="0"/>
              <a:t>Accréditation, certification et sanction</a:t>
            </a:r>
          </a:p>
        </p:txBody>
      </p:sp>
      <p:cxnSp>
        <p:nvCxnSpPr>
          <p:cNvPr id="28" name="Connecteur droit avec flèche 27"/>
          <p:cNvCxnSpPr/>
          <p:nvPr/>
        </p:nvCxnSpPr>
        <p:spPr>
          <a:xfrm flipV="1">
            <a:off x="2500298" y="4395253"/>
            <a:ext cx="785818" cy="3110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a:endCxn id="27" idx="1"/>
          </p:cNvCxnSpPr>
          <p:nvPr/>
        </p:nvCxnSpPr>
        <p:spPr>
          <a:xfrm>
            <a:off x="2500298" y="4706273"/>
            <a:ext cx="785818" cy="9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p:nvPr/>
        </p:nvCxnSpPr>
        <p:spPr>
          <a:xfrm>
            <a:off x="2500298" y="4706273"/>
            <a:ext cx="785818" cy="2604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ZoneTexte 31"/>
          <p:cNvSpPr txBox="1"/>
          <p:nvPr/>
        </p:nvSpPr>
        <p:spPr>
          <a:xfrm>
            <a:off x="642910" y="5485455"/>
            <a:ext cx="1428760" cy="584775"/>
          </a:xfrm>
          <a:prstGeom prst="rect">
            <a:avLst/>
          </a:prstGeom>
          <a:noFill/>
        </p:spPr>
        <p:txBody>
          <a:bodyPr wrap="square" rtlCol="0">
            <a:spAutoFit/>
          </a:bodyPr>
          <a:lstStyle/>
          <a:p>
            <a:pPr algn="r">
              <a:spcBef>
                <a:spcPts val="300"/>
              </a:spcBef>
              <a:spcAft>
                <a:spcPts val="300"/>
              </a:spcAft>
              <a:buFont typeface="Wingdings 3" pitchFamily="18" charset="2"/>
              <a:buChar char="["/>
            </a:pPr>
            <a:r>
              <a:rPr lang="fr-FR" sz="1600" b="1" dirty="0" smtClean="0"/>
              <a:t> Les normes de base   </a:t>
            </a:r>
            <a:endParaRPr lang="fr-FR" sz="1600" dirty="0" smtClean="0"/>
          </a:p>
        </p:txBody>
      </p:sp>
      <p:sp>
        <p:nvSpPr>
          <p:cNvPr id="33" name="ZoneTexte 32"/>
          <p:cNvSpPr txBox="1"/>
          <p:nvPr/>
        </p:nvSpPr>
        <p:spPr>
          <a:xfrm>
            <a:off x="3000364" y="5286388"/>
            <a:ext cx="5857916" cy="1154162"/>
          </a:xfrm>
          <a:prstGeom prst="rect">
            <a:avLst/>
          </a:prstGeom>
          <a:noFill/>
        </p:spPr>
        <p:txBody>
          <a:bodyPr wrap="square" rtlCol="0">
            <a:spAutoFit/>
          </a:bodyPr>
          <a:lstStyle/>
          <a:p>
            <a:pPr>
              <a:spcBef>
                <a:spcPts val="300"/>
              </a:spcBef>
              <a:spcAft>
                <a:spcPts val="300"/>
              </a:spcAft>
            </a:pPr>
            <a:r>
              <a:rPr lang="fr-FR" sz="1600" i="1" dirty="0" smtClean="0"/>
              <a:t>Mise en œuvre de la gouvernance:  INTOSAI - </a:t>
            </a:r>
            <a:r>
              <a:rPr lang="fr-FR" sz="1600" dirty="0" smtClean="0"/>
              <a:t>Lignes directrices sur les normes du Contrôle Interne à promouvoir dans le secteur public</a:t>
            </a:r>
          </a:p>
          <a:p>
            <a:pPr>
              <a:spcBef>
                <a:spcPts val="300"/>
              </a:spcBef>
              <a:spcAft>
                <a:spcPts val="300"/>
              </a:spcAft>
            </a:pPr>
            <a:r>
              <a:rPr lang="fr-FR" sz="1600" i="1" dirty="0" smtClean="0"/>
              <a:t>Audit de la gouvernance </a:t>
            </a:r>
            <a:r>
              <a:rPr lang="fr-FR" sz="1600" b="1" dirty="0" smtClean="0"/>
              <a:t>: </a:t>
            </a:r>
            <a:r>
              <a:rPr lang="fr-FR" sz="1600" dirty="0" smtClean="0"/>
              <a:t>INTOSAI – Code de déontologie et normes de contrôle</a:t>
            </a:r>
          </a:p>
        </p:txBody>
      </p:sp>
      <p:cxnSp>
        <p:nvCxnSpPr>
          <p:cNvPr id="34" name="Connecteur droit avec flèche 33"/>
          <p:cNvCxnSpPr/>
          <p:nvPr/>
        </p:nvCxnSpPr>
        <p:spPr>
          <a:xfrm flipV="1">
            <a:off x="2214546" y="5440418"/>
            <a:ext cx="785818" cy="1879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p:nvPr/>
        </p:nvCxnSpPr>
        <p:spPr>
          <a:xfrm>
            <a:off x="2214546" y="5654732"/>
            <a:ext cx="714380" cy="2745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2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0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0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0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2000"/>
                                        <p:tgtEl>
                                          <p:spTgt spid="26"/>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2000"/>
                                        <p:tgtEl>
                                          <p:spTgt spid="28"/>
                                        </p:tgtEl>
                                      </p:cBhvr>
                                    </p:animEffect>
                                  </p:childTnLst>
                                </p:cTn>
                              </p:par>
                              <p:par>
                                <p:cTn id="37" presetID="10"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000"/>
                                        <p:tgtEl>
                                          <p:spTgt spid="30"/>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20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20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2000"/>
                                        <p:tgtEl>
                                          <p:spTgt spid="32"/>
                                        </p:tgtEl>
                                      </p:cBhvr>
                                    </p:animEffect>
                                  </p:childTnLst>
                                </p:cTn>
                              </p:par>
                              <p:par>
                                <p:cTn id="51" presetID="10" presetClass="entr" presetSubtype="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2000"/>
                                        <p:tgtEl>
                                          <p:spTgt spid="34"/>
                                        </p:tgtEl>
                                      </p:cBhvr>
                                    </p:animEffect>
                                  </p:childTnLst>
                                </p:cTn>
                              </p:par>
                              <p:par>
                                <p:cTn id="54" presetID="10" presetClass="entr" presetSubtype="0" fill="hold"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2000"/>
                                        <p:tgtEl>
                                          <p:spTgt spid="3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19" grpId="0"/>
      <p:bldP spid="21" grpId="0"/>
      <p:bldP spid="26" grpId="0"/>
      <p:bldP spid="27"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214414" y="-24"/>
            <a:ext cx="6715172" cy="707886"/>
          </a:xfrm>
          <a:prstGeom prst="rect">
            <a:avLst/>
          </a:prstGeom>
          <a:noFill/>
        </p:spPr>
        <p:txBody>
          <a:bodyPr wrap="square" rtlCol="0">
            <a:spAutoFit/>
          </a:bodyPr>
          <a:lstStyle/>
          <a:p>
            <a:pPr marL="354013" indent="-354013"/>
            <a:r>
              <a:rPr lang="fr-FR" sz="2000" b="1" dirty="0" smtClean="0">
                <a:solidFill>
                  <a:schemeClr val="bg1"/>
                </a:solidFill>
              </a:rPr>
              <a:t>II.   Enjeux du secteur public et impacts du management de la qualité </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5</a:t>
            </a:fld>
            <a:endParaRPr lang="fr-FR" sz="1100" dirty="0"/>
          </a:p>
        </p:txBody>
      </p:sp>
      <p:sp>
        <p:nvSpPr>
          <p:cNvPr id="15" name="ZoneTexte 14"/>
          <p:cNvSpPr txBox="1"/>
          <p:nvPr/>
        </p:nvSpPr>
        <p:spPr>
          <a:xfrm>
            <a:off x="571472" y="875868"/>
            <a:ext cx="6286544" cy="369332"/>
          </a:xfrm>
          <a:prstGeom prst="rect">
            <a:avLst/>
          </a:prstGeom>
          <a:noFill/>
        </p:spPr>
        <p:txBody>
          <a:bodyPr wrap="square" rtlCol="0">
            <a:spAutoFit/>
          </a:bodyPr>
          <a:lstStyle/>
          <a:p>
            <a:r>
              <a:rPr lang="fr-FR" b="1" i="1" dirty="0" smtClean="0"/>
              <a:t>II.1  Enjeux du secteur public </a:t>
            </a:r>
            <a:endParaRPr lang="fr-FR" b="1" i="1" dirty="0"/>
          </a:p>
        </p:txBody>
      </p:sp>
      <p:sp>
        <p:nvSpPr>
          <p:cNvPr id="17" name="Rectangle 16"/>
          <p:cNvSpPr/>
          <p:nvPr/>
        </p:nvSpPr>
        <p:spPr>
          <a:xfrm>
            <a:off x="714348" y="1430428"/>
            <a:ext cx="8286808" cy="584775"/>
          </a:xfrm>
          <a:prstGeom prst="rect">
            <a:avLst/>
          </a:prstGeom>
        </p:spPr>
        <p:txBody>
          <a:bodyPr wrap="square">
            <a:spAutoFit/>
          </a:bodyPr>
          <a:lstStyle/>
          <a:p>
            <a:pPr>
              <a:spcBef>
                <a:spcPts val="300"/>
              </a:spcBef>
              <a:spcAft>
                <a:spcPts val="300"/>
              </a:spcAft>
            </a:pPr>
            <a:r>
              <a:rPr lang="fr-FR" sz="1600" dirty="0" smtClean="0"/>
              <a:t>L’enjeu principal des organismes publics camerounais à ce jour, est la mise en œuvre du DSCE, c’est-à-dire assurer : </a:t>
            </a:r>
          </a:p>
        </p:txBody>
      </p:sp>
      <p:sp>
        <p:nvSpPr>
          <p:cNvPr id="19" name="Rectangle 18"/>
          <p:cNvSpPr/>
          <p:nvPr/>
        </p:nvSpPr>
        <p:spPr>
          <a:xfrm>
            <a:off x="642910" y="2214554"/>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Le développement des infrastructures </a:t>
            </a:r>
          </a:p>
        </p:txBody>
      </p:sp>
      <p:sp>
        <p:nvSpPr>
          <p:cNvPr id="20" name="Rectangle 19"/>
          <p:cNvSpPr/>
          <p:nvPr/>
        </p:nvSpPr>
        <p:spPr>
          <a:xfrm>
            <a:off x="642910" y="2571744"/>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La modernisation de l’appareil de production</a:t>
            </a:r>
          </a:p>
        </p:txBody>
      </p:sp>
      <p:sp>
        <p:nvSpPr>
          <p:cNvPr id="21" name="Rectangle 20"/>
          <p:cNvSpPr/>
          <p:nvPr/>
        </p:nvSpPr>
        <p:spPr>
          <a:xfrm>
            <a:off x="642910" y="2947570"/>
            <a:ext cx="6929486"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Le développement humain</a:t>
            </a:r>
          </a:p>
        </p:txBody>
      </p:sp>
      <p:sp>
        <p:nvSpPr>
          <p:cNvPr id="22" name="Rectangle 21"/>
          <p:cNvSpPr/>
          <p:nvPr/>
        </p:nvSpPr>
        <p:spPr>
          <a:xfrm>
            <a:off x="642910" y="3357562"/>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L’intégration régionale et la diversification des échanges commerciaux</a:t>
            </a:r>
          </a:p>
        </p:txBody>
      </p:sp>
      <p:sp>
        <p:nvSpPr>
          <p:cNvPr id="23" name="Rectangle 22"/>
          <p:cNvSpPr/>
          <p:nvPr/>
        </p:nvSpPr>
        <p:spPr>
          <a:xfrm>
            <a:off x="642910" y="3733388"/>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Le financement de l’économie</a:t>
            </a:r>
          </a:p>
        </p:txBody>
      </p:sp>
      <p:sp>
        <p:nvSpPr>
          <p:cNvPr id="24" name="Rectangle 23"/>
          <p:cNvSpPr/>
          <p:nvPr/>
        </p:nvSpPr>
        <p:spPr>
          <a:xfrm>
            <a:off x="642910" y="4143380"/>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L’accroissement de l’offre d’emploi et l’efficacité du marché </a:t>
            </a:r>
          </a:p>
        </p:txBody>
      </p:sp>
      <p:sp>
        <p:nvSpPr>
          <p:cNvPr id="25" name="Rectangle 24"/>
          <p:cNvSpPr/>
          <p:nvPr/>
        </p:nvSpPr>
        <p:spPr>
          <a:xfrm>
            <a:off x="642910" y="4572008"/>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b="1" i="1" dirty="0" smtClean="0"/>
              <a:t> La gouvernance et l’état de droit </a:t>
            </a:r>
          </a:p>
        </p:txBody>
      </p:sp>
      <p:sp>
        <p:nvSpPr>
          <p:cNvPr id="26" name="Rectangle 25"/>
          <p:cNvSpPr/>
          <p:nvPr/>
        </p:nvSpPr>
        <p:spPr>
          <a:xfrm>
            <a:off x="642910" y="4947834"/>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La gestion stratégique de l’Etat</a:t>
            </a:r>
          </a:p>
        </p:txBody>
      </p:sp>
      <p:sp>
        <p:nvSpPr>
          <p:cNvPr id="27" name="Rectangle 26"/>
          <p:cNvSpPr/>
          <p:nvPr/>
        </p:nvSpPr>
        <p:spPr>
          <a:xfrm>
            <a:off x="642910" y="5357826"/>
            <a:ext cx="8286808" cy="338554"/>
          </a:xfrm>
          <a:prstGeom prst="rect">
            <a:avLst/>
          </a:prstGeom>
        </p:spPr>
        <p:txBody>
          <a:bodyPr wrap="square">
            <a:spAutoFit/>
          </a:bodyPr>
          <a:lstStyle/>
          <a:p>
            <a:pPr>
              <a:spcBef>
                <a:spcPts val="300"/>
              </a:spcBef>
              <a:spcAft>
                <a:spcPts val="300"/>
              </a:spcAft>
              <a:buFont typeface="Wingdings 3" pitchFamily="18" charset="2"/>
              <a:buChar char=""/>
            </a:pPr>
            <a:r>
              <a:rPr lang="fr-FR" sz="1600" i="1" dirty="0" smtClean="0"/>
              <a:t> Le cadrage macroéconomique et budgétaire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1"/>
                                          </p:val>
                                        </p:tav>
                                        <p:tav tm="100000">
                                          <p:val>
                                            <p:strVal val="#ppt_x"/>
                                          </p:val>
                                        </p:tav>
                                      </p:tavLst>
                                    </p:anim>
                                    <p:anim calcmode="lin" valueType="num">
                                      <p:cBhvr>
                                        <p:cTn id="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2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20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3000"/>
                                        <p:tgtEl>
                                          <p:spTgt spid="20"/>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3000"/>
                                        <p:tgtEl>
                                          <p:spTgt spid="21"/>
                                        </p:tgtEl>
                                      </p:cBhvr>
                                    </p:animEffect>
                                  </p:childTnLst>
                                </p:cTn>
                              </p:par>
                            </p:childTnLst>
                          </p:cTn>
                        </p:par>
                        <p:par>
                          <p:cTn id="28" fill="hold">
                            <p:stCondLst>
                              <p:cond delay="8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3000"/>
                                        <p:tgtEl>
                                          <p:spTgt spid="22"/>
                                        </p:tgtEl>
                                      </p:cBhvr>
                                    </p:animEffect>
                                  </p:childTnLst>
                                </p:cTn>
                              </p:par>
                            </p:childTnLst>
                          </p:cTn>
                        </p:par>
                        <p:par>
                          <p:cTn id="32" fill="hold">
                            <p:stCondLst>
                              <p:cond delay="110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0"/>
                                        <p:tgtEl>
                                          <p:spTgt spid="23"/>
                                        </p:tgtEl>
                                      </p:cBhvr>
                                    </p:animEffect>
                                  </p:childTnLst>
                                </p:cTn>
                              </p:par>
                            </p:childTnLst>
                          </p:cTn>
                        </p:par>
                        <p:par>
                          <p:cTn id="36" fill="hold">
                            <p:stCondLst>
                              <p:cond delay="14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3000"/>
                                        <p:tgtEl>
                                          <p:spTgt spid="24"/>
                                        </p:tgtEl>
                                      </p:cBhvr>
                                    </p:animEffect>
                                  </p:childTnLst>
                                </p:cTn>
                              </p:par>
                            </p:childTnLst>
                          </p:cTn>
                        </p:par>
                        <p:par>
                          <p:cTn id="40" fill="hold">
                            <p:stCondLst>
                              <p:cond delay="170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3000"/>
                                        <p:tgtEl>
                                          <p:spTgt spid="25"/>
                                        </p:tgtEl>
                                      </p:cBhvr>
                                    </p:animEffect>
                                  </p:childTnLst>
                                </p:cTn>
                              </p:par>
                            </p:childTnLst>
                          </p:cTn>
                        </p:par>
                        <p:par>
                          <p:cTn id="44" fill="hold">
                            <p:stCondLst>
                              <p:cond delay="200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3000"/>
                                        <p:tgtEl>
                                          <p:spTgt spid="26"/>
                                        </p:tgtEl>
                                      </p:cBhvr>
                                    </p:animEffect>
                                  </p:childTnLst>
                                </p:cTn>
                              </p:par>
                            </p:childTnLst>
                          </p:cTn>
                        </p:par>
                        <p:par>
                          <p:cTn id="48" fill="hold">
                            <p:stCondLst>
                              <p:cond delay="23000"/>
                            </p:stCondLst>
                            <p:childTnLst>
                              <p:par>
                                <p:cTn id="49" presetID="2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3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0" grpId="0"/>
      <p:bldP spid="21"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4"/>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214414" y="-24"/>
            <a:ext cx="6715172" cy="707886"/>
          </a:xfrm>
          <a:prstGeom prst="rect">
            <a:avLst/>
          </a:prstGeom>
          <a:noFill/>
        </p:spPr>
        <p:txBody>
          <a:bodyPr wrap="square" rtlCol="0">
            <a:spAutoFit/>
          </a:bodyPr>
          <a:lstStyle/>
          <a:p>
            <a:pPr marL="400050" indent="-400050"/>
            <a:r>
              <a:rPr lang="fr-FR" sz="2000" b="1" dirty="0" smtClean="0">
                <a:solidFill>
                  <a:schemeClr val="bg1"/>
                </a:solidFill>
              </a:rPr>
              <a:t>II. 	Enjeux du secteur public et impacts du management de la qualité </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5"/>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6"/>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6</a:t>
            </a:fld>
            <a:endParaRPr lang="fr-FR" sz="1100" dirty="0"/>
          </a:p>
        </p:txBody>
      </p:sp>
      <p:sp>
        <p:nvSpPr>
          <p:cNvPr id="15" name="ZoneTexte 14"/>
          <p:cNvSpPr txBox="1"/>
          <p:nvPr/>
        </p:nvSpPr>
        <p:spPr>
          <a:xfrm>
            <a:off x="571472" y="804430"/>
            <a:ext cx="6286544" cy="369332"/>
          </a:xfrm>
          <a:prstGeom prst="rect">
            <a:avLst/>
          </a:prstGeom>
          <a:noFill/>
        </p:spPr>
        <p:txBody>
          <a:bodyPr wrap="square" rtlCol="0">
            <a:spAutoFit/>
          </a:bodyPr>
          <a:lstStyle/>
          <a:p>
            <a:r>
              <a:rPr lang="fr-FR" b="1" i="1" dirty="0" smtClean="0"/>
              <a:t>II.2  Impacts du management de la qualité dans le secteur public </a:t>
            </a:r>
            <a:endParaRPr lang="fr-FR" b="1" i="1" dirty="0"/>
          </a:p>
        </p:txBody>
      </p:sp>
      <p:graphicFrame>
        <p:nvGraphicFramePr>
          <p:cNvPr id="13" name="Object 8"/>
          <p:cNvGraphicFramePr>
            <a:graphicFrameLocks noChangeAspect="1"/>
          </p:cNvGraphicFramePr>
          <p:nvPr>
            <p:ph sz="quarter" idx="1"/>
          </p:nvPr>
        </p:nvGraphicFramePr>
        <p:xfrm>
          <a:off x="3468688" y="2143116"/>
          <a:ext cx="2525712" cy="2403475"/>
        </p:xfrm>
        <a:graphic>
          <a:graphicData uri="http://schemas.openxmlformats.org/presentationml/2006/ole">
            <p:oleObj spid="_x0000_s1027" name="Visio" r:id="rId7" imgW="3066565" imgH="2918315" progId="Visio.Drawing.11">
              <p:embed/>
            </p:oleObj>
          </a:graphicData>
        </a:graphic>
      </p:graphicFrame>
      <p:graphicFrame>
        <p:nvGraphicFramePr>
          <p:cNvPr id="16" name="Group 193"/>
          <p:cNvGraphicFramePr>
            <a:graphicFrameLocks noGrp="1"/>
          </p:cNvGraphicFramePr>
          <p:nvPr/>
        </p:nvGraphicFramePr>
        <p:xfrm>
          <a:off x="3428992" y="5072074"/>
          <a:ext cx="2639564" cy="1386840"/>
        </p:xfrm>
        <a:graphic>
          <a:graphicData uri="http://schemas.openxmlformats.org/drawingml/2006/table">
            <a:tbl>
              <a:tblPr/>
              <a:tblGrid>
                <a:gridCol w="2639564"/>
              </a:tblGrid>
              <a:tr h="1089026">
                <a:tc>
                  <a:txBody>
                    <a:bodyPr/>
                    <a:lstStyle/>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Mise à disposition des ressources</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Ressources humaines</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Infrastructures</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Environnement de travail </a:t>
                      </a:r>
                    </a:p>
                  </a:txBody>
                  <a:tcPr marL="54000" marR="540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7" name="Group 180"/>
          <p:cNvGraphicFramePr>
            <a:graphicFrameLocks noGrp="1"/>
          </p:cNvGraphicFramePr>
          <p:nvPr/>
        </p:nvGraphicFramePr>
        <p:xfrm>
          <a:off x="6500826" y="3570309"/>
          <a:ext cx="2349500" cy="1965960"/>
        </p:xfrm>
        <a:graphic>
          <a:graphicData uri="http://schemas.openxmlformats.org/drawingml/2006/table">
            <a:tbl>
              <a:tblPr/>
              <a:tblGrid>
                <a:gridCol w="2349500"/>
              </a:tblGrid>
              <a:tr h="1787517">
                <a:tc>
                  <a:txBody>
                    <a:bodyPr/>
                    <a:lstStyle/>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Engagement de la direction</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Ecoute client </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Politique Qualité </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Planification</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Responsabilité, autorité et  communication</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Revue de direction</a:t>
                      </a:r>
                    </a:p>
                  </a:txBody>
                  <a:tcPr marL="54000" marR="540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8" name="Group 206"/>
          <p:cNvGraphicFramePr>
            <a:graphicFrameLocks noGrp="1"/>
          </p:cNvGraphicFramePr>
          <p:nvPr/>
        </p:nvGraphicFramePr>
        <p:xfrm>
          <a:off x="6429388" y="1511296"/>
          <a:ext cx="2500330" cy="1524000"/>
        </p:xfrm>
        <a:graphic>
          <a:graphicData uri="http://schemas.openxmlformats.org/drawingml/2006/table">
            <a:tbl>
              <a:tblPr/>
              <a:tblGrid>
                <a:gridCol w="2500330"/>
              </a:tblGrid>
              <a:tr h="1489076">
                <a:tc>
                  <a:txBody>
                    <a:bodyPr/>
                    <a:lstStyle/>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Modélisation du système de management orientée Qualité </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endParaRPr kumimoji="0" lang="fr-FR" sz="1400" b="0" i="0" u="none" strike="noStrike" cap="none" normalizeH="0" baseline="0" dirty="0" smtClean="0">
                        <a:ln>
                          <a:noFill/>
                        </a:ln>
                        <a:solidFill>
                          <a:schemeClr val="tx1"/>
                        </a:solidFill>
                        <a:effectLst/>
                        <a:latin typeface="+mn-lt"/>
                      </a:endParaRP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Mise en place d’un système de documents opérationnels</a:t>
                      </a:r>
                    </a:p>
                  </a:txBody>
                  <a:tcPr marL="54000" marR="540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9" name="Group 153"/>
          <p:cNvGraphicFramePr>
            <a:graphicFrameLocks noGrp="1"/>
          </p:cNvGraphicFramePr>
          <p:nvPr/>
        </p:nvGraphicFramePr>
        <p:xfrm>
          <a:off x="571472" y="1511296"/>
          <a:ext cx="2428892" cy="1489076"/>
        </p:xfrm>
        <a:graphic>
          <a:graphicData uri="http://schemas.openxmlformats.org/drawingml/2006/table">
            <a:tbl>
              <a:tblPr/>
              <a:tblGrid>
                <a:gridCol w="2428892"/>
              </a:tblGrid>
              <a:tr h="1489076">
                <a:tc>
                  <a:txBody>
                    <a:bodyPr/>
                    <a:lstStyle/>
                    <a:p>
                      <a:pPr marL="228600" marR="0" lvl="0" indent="-228600" algn="l" defTabSz="914400" rtl="0" eaLnBrk="1" fontAlgn="base" latinLnBrk="0" hangingPunct="1">
                        <a:lnSpc>
                          <a:spcPct val="100000"/>
                        </a:lnSpc>
                        <a:spcBef>
                          <a:spcPts val="600"/>
                        </a:spcBef>
                        <a:spcAft>
                          <a:spcPct val="0"/>
                        </a:spcAft>
                        <a:buClrTx/>
                        <a:buSzTx/>
                        <a:buFont typeface="+mj-lt"/>
                        <a:buAutoNum type="arabicPeriod"/>
                        <a:tabLst/>
                      </a:pPr>
                      <a:r>
                        <a:rPr kumimoji="0" lang="fr-FR" sz="1400" b="0" i="0" u="none" strike="noStrike" cap="none" normalizeH="0" baseline="0" dirty="0" smtClean="0">
                          <a:ln>
                            <a:noFill/>
                          </a:ln>
                          <a:solidFill>
                            <a:schemeClr val="tx1"/>
                          </a:solidFill>
                          <a:effectLst/>
                          <a:latin typeface="+mn-lt"/>
                        </a:rPr>
                        <a:t>Dispositifs de pilotage</a:t>
                      </a:r>
                    </a:p>
                    <a:p>
                      <a:pPr marL="228600" marR="0" lvl="0" indent="-228600" algn="l" defTabSz="914400" rtl="0" eaLnBrk="1" fontAlgn="base" latinLnBrk="0" hangingPunct="1">
                        <a:lnSpc>
                          <a:spcPct val="100000"/>
                        </a:lnSpc>
                        <a:spcBef>
                          <a:spcPts val="600"/>
                        </a:spcBef>
                        <a:spcAft>
                          <a:spcPct val="0"/>
                        </a:spcAft>
                        <a:buClrTx/>
                        <a:buSzTx/>
                        <a:buFont typeface="+mj-lt"/>
                        <a:buAutoNum type="arabicPeriod"/>
                        <a:tabLst/>
                      </a:pPr>
                      <a:r>
                        <a:rPr kumimoji="0" lang="fr-FR" sz="1400" b="0" i="0" u="none" strike="noStrike" cap="none" normalizeH="0" baseline="0" dirty="0" smtClean="0">
                          <a:ln>
                            <a:noFill/>
                          </a:ln>
                          <a:solidFill>
                            <a:schemeClr val="tx1"/>
                          </a:solidFill>
                          <a:effectLst/>
                          <a:latin typeface="+mn-lt"/>
                        </a:rPr>
                        <a:t>Surveillance et mesure </a:t>
                      </a:r>
                    </a:p>
                    <a:p>
                      <a:pPr marL="228600" marR="0" lvl="0" indent="-228600" algn="l" defTabSz="914400" rtl="0" eaLnBrk="1" fontAlgn="base" latinLnBrk="0" hangingPunct="1">
                        <a:lnSpc>
                          <a:spcPct val="100000"/>
                        </a:lnSpc>
                        <a:spcBef>
                          <a:spcPts val="600"/>
                        </a:spcBef>
                        <a:spcAft>
                          <a:spcPct val="0"/>
                        </a:spcAft>
                        <a:buClrTx/>
                        <a:buSzTx/>
                        <a:buFont typeface="+mj-lt"/>
                        <a:buAutoNum type="arabicPeriod"/>
                        <a:tabLst/>
                      </a:pPr>
                      <a:r>
                        <a:rPr kumimoji="0" lang="fr-FR" sz="1400" b="0" i="0" u="none" strike="noStrike" cap="none" normalizeH="0" baseline="0" dirty="0" smtClean="0">
                          <a:ln>
                            <a:noFill/>
                          </a:ln>
                          <a:solidFill>
                            <a:schemeClr val="tx1"/>
                          </a:solidFill>
                          <a:effectLst/>
                          <a:latin typeface="+mn-lt"/>
                        </a:rPr>
                        <a:t>Maitrise du produit non-conforme</a:t>
                      </a:r>
                    </a:p>
                    <a:p>
                      <a:pPr marL="228600" marR="0" lvl="0" indent="-228600" algn="l" defTabSz="914400" rtl="0" eaLnBrk="1" fontAlgn="base" latinLnBrk="0" hangingPunct="1">
                        <a:lnSpc>
                          <a:spcPct val="100000"/>
                        </a:lnSpc>
                        <a:spcBef>
                          <a:spcPts val="600"/>
                        </a:spcBef>
                        <a:spcAft>
                          <a:spcPct val="0"/>
                        </a:spcAft>
                        <a:buClrTx/>
                        <a:buSzTx/>
                        <a:buFont typeface="+mj-lt"/>
                        <a:buAutoNum type="arabicPeriod"/>
                        <a:tabLst/>
                      </a:pPr>
                      <a:r>
                        <a:rPr kumimoji="0" lang="fr-FR" sz="1400" b="0" i="0" u="none" strike="noStrike" cap="none" normalizeH="0" baseline="0" dirty="0" smtClean="0">
                          <a:ln>
                            <a:noFill/>
                          </a:ln>
                          <a:solidFill>
                            <a:schemeClr val="tx1"/>
                          </a:solidFill>
                          <a:effectLst/>
                          <a:latin typeface="+mn-lt"/>
                        </a:rPr>
                        <a:t>Analyse des données</a:t>
                      </a:r>
                    </a:p>
                  </a:txBody>
                  <a:tcPr marL="54000" marR="540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20" name="Group 208"/>
          <p:cNvGraphicFramePr>
            <a:graphicFrameLocks noGrp="1"/>
          </p:cNvGraphicFramePr>
          <p:nvPr/>
        </p:nvGraphicFramePr>
        <p:xfrm>
          <a:off x="500034" y="3359140"/>
          <a:ext cx="2537314" cy="2606040"/>
        </p:xfrm>
        <a:graphic>
          <a:graphicData uri="http://schemas.openxmlformats.org/drawingml/2006/table">
            <a:tbl>
              <a:tblPr/>
              <a:tblGrid>
                <a:gridCol w="2537314"/>
              </a:tblGrid>
              <a:tr h="1700213">
                <a:tc>
                  <a:txBody>
                    <a:bodyPr/>
                    <a:lstStyle/>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Planification de la réalisation du produit</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 Processus relatifs aux clients</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 Conception et développement </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 Achats </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 Production et préparation du service </a:t>
                      </a:r>
                    </a:p>
                    <a:p>
                      <a:pPr marL="228600" marR="0" lvl="0" indent="-228600" algn="l" defTabSz="914400" rtl="0" eaLnBrk="1" fontAlgn="base" latinLnBrk="0" hangingPunct="1">
                        <a:lnSpc>
                          <a:spcPct val="100000"/>
                        </a:lnSpc>
                        <a:spcBef>
                          <a:spcPts val="600"/>
                        </a:spcBef>
                        <a:spcAft>
                          <a:spcPct val="0"/>
                        </a:spcAft>
                        <a:buClr>
                          <a:schemeClr val="tx2"/>
                        </a:buClr>
                        <a:buSzTx/>
                        <a:buFont typeface="+mj-lt"/>
                        <a:buAutoNum type="arabicPeriod"/>
                        <a:tabLst/>
                      </a:pPr>
                      <a:r>
                        <a:rPr kumimoji="0" lang="fr-FR" sz="1400" b="0" i="0" u="none" strike="noStrike" cap="none" normalizeH="0" baseline="0" dirty="0" smtClean="0">
                          <a:ln>
                            <a:noFill/>
                          </a:ln>
                          <a:solidFill>
                            <a:schemeClr val="tx1"/>
                          </a:solidFill>
                          <a:effectLst/>
                          <a:latin typeface="+mn-lt"/>
                        </a:rPr>
                        <a:t> Maitrise des équipements de surveillance et de mesure </a:t>
                      </a:r>
                    </a:p>
                  </a:txBody>
                  <a:tcPr marL="54000" marR="540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1" name="Line 107"/>
          <p:cNvSpPr>
            <a:spLocks noChangeShapeType="1"/>
          </p:cNvSpPr>
          <p:nvPr/>
        </p:nvSpPr>
        <p:spPr bwMode="auto">
          <a:xfrm flipV="1">
            <a:off x="5500694" y="2108190"/>
            <a:ext cx="691016" cy="534992"/>
          </a:xfrm>
          <a:prstGeom prst="line">
            <a:avLst/>
          </a:prstGeom>
          <a:noFill/>
          <a:ln w="28575" cmpd="sng">
            <a:solidFill>
              <a:schemeClr val="tx1"/>
            </a:solidFill>
            <a:round/>
            <a:headEnd/>
            <a:tailEnd type="triangle" w="med" len="med"/>
          </a:ln>
        </p:spPr>
        <p:txBody>
          <a:bodyPr lIns="54000" rIns="54000" anchor="ctr"/>
          <a:lstStyle/>
          <a:p>
            <a:endParaRPr lang="en-US"/>
          </a:p>
        </p:txBody>
      </p:sp>
      <p:sp>
        <p:nvSpPr>
          <p:cNvPr id="22" name="Line 108"/>
          <p:cNvSpPr>
            <a:spLocks noChangeShapeType="1"/>
          </p:cNvSpPr>
          <p:nvPr/>
        </p:nvSpPr>
        <p:spPr bwMode="auto">
          <a:xfrm>
            <a:off x="5643570" y="4111615"/>
            <a:ext cx="825500" cy="358775"/>
          </a:xfrm>
          <a:prstGeom prst="line">
            <a:avLst/>
          </a:prstGeom>
          <a:noFill/>
          <a:ln w="28575" cmpd="sng">
            <a:solidFill>
              <a:schemeClr val="tx1"/>
            </a:solidFill>
            <a:round/>
            <a:headEnd/>
            <a:tailEnd type="triangle" w="med" len="med"/>
          </a:ln>
        </p:spPr>
        <p:txBody>
          <a:bodyPr lIns="54000" rIns="54000" anchor="ctr"/>
          <a:lstStyle/>
          <a:p>
            <a:endParaRPr lang="en-US"/>
          </a:p>
        </p:txBody>
      </p:sp>
      <p:sp>
        <p:nvSpPr>
          <p:cNvPr id="23" name="Line 109"/>
          <p:cNvSpPr>
            <a:spLocks noChangeShapeType="1"/>
          </p:cNvSpPr>
          <p:nvPr/>
        </p:nvSpPr>
        <p:spPr bwMode="auto">
          <a:xfrm flipH="1">
            <a:off x="4643437" y="4643446"/>
            <a:ext cx="45719" cy="285752"/>
          </a:xfrm>
          <a:prstGeom prst="line">
            <a:avLst/>
          </a:prstGeom>
          <a:noFill/>
          <a:ln w="28575">
            <a:solidFill>
              <a:schemeClr val="tx1"/>
            </a:solidFill>
            <a:round/>
            <a:headEnd/>
            <a:tailEnd type="triangle" w="med" len="med"/>
          </a:ln>
        </p:spPr>
        <p:txBody>
          <a:bodyPr lIns="54000" rIns="54000" anchor="ctr"/>
          <a:lstStyle/>
          <a:p>
            <a:endParaRPr lang="en-US"/>
          </a:p>
        </p:txBody>
      </p:sp>
      <p:sp>
        <p:nvSpPr>
          <p:cNvPr id="24" name="Line 110"/>
          <p:cNvSpPr>
            <a:spLocks noChangeShapeType="1"/>
          </p:cNvSpPr>
          <p:nvPr/>
        </p:nvSpPr>
        <p:spPr bwMode="auto">
          <a:xfrm flipH="1">
            <a:off x="3062282" y="4111615"/>
            <a:ext cx="723900" cy="358775"/>
          </a:xfrm>
          <a:prstGeom prst="line">
            <a:avLst/>
          </a:prstGeom>
          <a:noFill/>
          <a:ln w="28575">
            <a:solidFill>
              <a:schemeClr val="tx1"/>
            </a:solidFill>
            <a:round/>
            <a:headEnd/>
            <a:tailEnd type="triangle" w="med" len="med"/>
          </a:ln>
        </p:spPr>
        <p:txBody>
          <a:bodyPr lIns="54000" rIns="54000" anchor="ctr"/>
          <a:lstStyle/>
          <a:p>
            <a:endParaRPr lang="en-US"/>
          </a:p>
        </p:txBody>
      </p:sp>
      <p:sp>
        <p:nvSpPr>
          <p:cNvPr id="25" name="Line 111"/>
          <p:cNvSpPr>
            <a:spLocks noChangeShapeType="1"/>
          </p:cNvSpPr>
          <p:nvPr/>
        </p:nvSpPr>
        <p:spPr bwMode="auto">
          <a:xfrm flipH="1" flipV="1">
            <a:off x="3180224" y="2108190"/>
            <a:ext cx="677396" cy="463554"/>
          </a:xfrm>
          <a:prstGeom prst="line">
            <a:avLst/>
          </a:prstGeom>
          <a:noFill/>
          <a:ln w="28575">
            <a:solidFill>
              <a:schemeClr val="tx1"/>
            </a:solidFill>
            <a:round/>
            <a:headEnd/>
            <a:tailEnd type="triangle" w="med" len="med"/>
          </a:ln>
        </p:spPr>
        <p:txBody>
          <a:bodyPr lIns="54000" rIns="54000"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1"/>
                                          </p:val>
                                        </p:tav>
                                        <p:tav tm="100000">
                                          <p:val>
                                            <p:strVal val="#ppt_x"/>
                                          </p:val>
                                        </p:tav>
                                      </p:tavLst>
                                    </p:anim>
                                    <p:anim calcmode="lin" valueType="num">
                                      <p:cBhvr>
                                        <p:cTn id="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32"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diamond(out)">
                                      <p:cBhvr>
                                        <p:cTn id="14" dur="2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1000"/>
                                        <p:tgtEl>
                                          <p:spTgt spid="21"/>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2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1000"/>
                                        <p:tgtEl>
                                          <p:spTgt spid="22"/>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2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1000"/>
                                        <p:tgtEl>
                                          <p:spTgt spid="23"/>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1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1000"/>
                                        <p:tgtEl>
                                          <p:spTgt spid="24"/>
                                        </p:tgtEl>
                                      </p:cBhvr>
                                    </p:animEffect>
                                  </p:childTnLst>
                                </p:cTn>
                              </p:par>
                            </p:childTnLst>
                          </p:cTn>
                        </p:par>
                        <p:par>
                          <p:cTn id="47" fill="hold">
                            <p:stCondLst>
                              <p:cond delay="10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20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1000"/>
                                        <p:tgtEl>
                                          <p:spTgt spid="25"/>
                                        </p:tgtEl>
                                      </p:cBhvr>
                                    </p:animEffect>
                                  </p:childTnLst>
                                </p:cTn>
                              </p:par>
                            </p:childTnLst>
                          </p:cTn>
                        </p:par>
                        <p:par>
                          <p:cTn id="56" fill="hold">
                            <p:stCondLst>
                              <p:cond delay="1000"/>
                            </p:stCondLst>
                            <p:childTnLst>
                              <p:par>
                                <p:cTn id="57" presetID="2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7</a:t>
            </a:fld>
            <a:endParaRPr lang="fr-FR" sz="1100" dirty="0"/>
          </a:p>
        </p:txBody>
      </p:sp>
      <p:sp>
        <p:nvSpPr>
          <p:cNvPr id="21" name="ZoneTexte 20"/>
          <p:cNvSpPr txBox="1"/>
          <p:nvPr/>
        </p:nvSpPr>
        <p:spPr>
          <a:xfrm>
            <a:off x="1285852" y="0"/>
            <a:ext cx="6572296" cy="707886"/>
          </a:xfrm>
          <a:prstGeom prst="rect">
            <a:avLst/>
          </a:prstGeom>
          <a:noFill/>
        </p:spPr>
        <p:txBody>
          <a:bodyPr wrap="square" rtlCol="0">
            <a:spAutoFit/>
          </a:bodyPr>
          <a:lstStyle/>
          <a:p>
            <a:pPr marL="400050" indent="-400050">
              <a:buAutoNum type="romanUcPeriod" startAt="3"/>
            </a:pPr>
            <a:r>
              <a:rPr lang="fr-FR" sz="2000" b="1" dirty="0" smtClean="0">
                <a:solidFill>
                  <a:schemeClr val="bg1"/>
                </a:solidFill>
              </a:rPr>
              <a:t>Démarche qualité : méthode de référence pour la mise en œuvre du DSCE</a:t>
            </a:r>
          </a:p>
        </p:txBody>
      </p:sp>
      <p:sp>
        <p:nvSpPr>
          <p:cNvPr id="16" name="ZoneTexte 15"/>
          <p:cNvSpPr txBox="1"/>
          <p:nvPr/>
        </p:nvSpPr>
        <p:spPr>
          <a:xfrm>
            <a:off x="785786" y="785794"/>
            <a:ext cx="5357850" cy="369332"/>
          </a:xfrm>
          <a:prstGeom prst="rect">
            <a:avLst/>
          </a:prstGeom>
          <a:noFill/>
        </p:spPr>
        <p:txBody>
          <a:bodyPr wrap="square" rtlCol="0">
            <a:spAutoFit/>
          </a:bodyPr>
          <a:lstStyle/>
          <a:p>
            <a:r>
              <a:rPr lang="fr-FR" b="1" i="1" dirty="0" smtClean="0"/>
              <a:t>III.1 Dimension méthodologique et instrumentale</a:t>
            </a:r>
            <a:endParaRPr lang="fr-FR" b="1" i="1" dirty="0"/>
          </a:p>
        </p:txBody>
      </p:sp>
      <p:cxnSp>
        <p:nvCxnSpPr>
          <p:cNvPr id="54" name="Connecteur droit avec flèche 53"/>
          <p:cNvCxnSpPr/>
          <p:nvPr/>
        </p:nvCxnSpPr>
        <p:spPr>
          <a:xfrm>
            <a:off x="10429916" y="5214950"/>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482" name="Picture 2" descr="Roue de Deming - Plan Do Act Check"/>
          <p:cNvPicPr>
            <a:picLocks noChangeAspect="1" noChangeArrowheads="1"/>
          </p:cNvPicPr>
          <p:nvPr/>
        </p:nvPicPr>
        <p:blipFill>
          <a:blip r:embed="rId5"/>
          <a:srcRect l="9868"/>
          <a:stretch>
            <a:fillRect/>
          </a:stretch>
        </p:blipFill>
        <p:spPr bwMode="auto">
          <a:xfrm>
            <a:off x="785786" y="1357298"/>
            <a:ext cx="3500462" cy="1714512"/>
          </a:xfrm>
          <a:prstGeom prst="rect">
            <a:avLst/>
          </a:prstGeom>
          <a:noFill/>
          <a:ln w="9525">
            <a:noFill/>
            <a:miter lim="800000"/>
            <a:headEnd/>
            <a:tailEnd/>
          </a:ln>
        </p:spPr>
      </p:pic>
      <p:sp>
        <p:nvSpPr>
          <p:cNvPr id="38" name="ZoneTexte 37"/>
          <p:cNvSpPr txBox="1"/>
          <p:nvPr/>
        </p:nvSpPr>
        <p:spPr>
          <a:xfrm>
            <a:off x="4572000" y="1214422"/>
            <a:ext cx="4357718" cy="1077218"/>
          </a:xfrm>
          <a:prstGeom prst="rect">
            <a:avLst/>
          </a:prstGeom>
          <a:noFill/>
        </p:spPr>
        <p:txBody>
          <a:bodyPr wrap="square" rtlCol="0">
            <a:spAutoFit/>
          </a:bodyPr>
          <a:lstStyle/>
          <a:p>
            <a:r>
              <a:rPr lang="fr-FR" sz="1600" dirty="0" smtClean="0"/>
              <a:t>La conduite des actions, projets et programmes du DSCE suivant "la roue de Deming", garanti  l’atteinte des résultats escomptés en amélioration  continue:</a:t>
            </a:r>
          </a:p>
        </p:txBody>
      </p:sp>
      <p:sp>
        <p:nvSpPr>
          <p:cNvPr id="39" name="ZoneTexte 38"/>
          <p:cNvSpPr txBox="1"/>
          <p:nvPr/>
        </p:nvSpPr>
        <p:spPr>
          <a:xfrm>
            <a:off x="4572000" y="2214554"/>
            <a:ext cx="3929090" cy="1077218"/>
          </a:xfrm>
          <a:prstGeom prst="rect">
            <a:avLst/>
          </a:prstGeom>
          <a:noFill/>
        </p:spPr>
        <p:txBody>
          <a:bodyPr wrap="square" rtlCol="0">
            <a:spAutoFit/>
          </a:bodyPr>
          <a:lstStyle/>
          <a:p>
            <a:pPr>
              <a:buFontTx/>
              <a:buChar char="-"/>
            </a:pPr>
            <a:r>
              <a:rPr lang="fr-FR" sz="1600" b="1" dirty="0" smtClean="0"/>
              <a:t> Plan </a:t>
            </a:r>
            <a:r>
              <a:rPr lang="fr-FR" sz="1600" dirty="0" smtClean="0"/>
              <a:t>: Etudes - planification</a:t>
            </a:r>
          </a:p>
          <a:p>
            <a:pPr>
              <a:buFontTx/>
              <a:buChar char="-"/>
            </a:pPr>
            <a:r>
              <a:rPr lang="fr-FR" sz="1600" dirty="0" smtClean="0"/>
              <a:t> </a:t>
            </a:r>
            <a:r>
              <a:rPr lang="fr-FR" sz="1600" b="1" dirty="0" smtClean="0"/>
              <a:t>Do</a:t>
            </a:r>
            <a:r>
              <a:rPr lang="fr-FR" sz="1600" dirty="0" smtClean="0"/>
              <a:t> : Réalisation</a:t>
            </a:r>
          </a:p>
          <a:p>
            <a:pPr>
              <a:buFontTx/>
              <a:buChar char="-"/>
            </a:pPr>
            <a:r>
              <a:rPr lang="fr-FR" sz="1600" dirty="0" smtClean="0"/>
              <a:t> </a:t>
            </a:r>
            <a:r>
              <a:rPr lang="fr-FR" sz="1600" b="1" dirty="0" smtClean="0"/>
              <a:t>Check</a:t>
            </a:r>
            <a:r>
              <a:rPr lang="fr-FR" sz="1600" dirty="0" smtClean="0"/>
              <a:t> : Contrôle, mesure, évaluation</a:t>
            </a:r>
          </a:p>
          <a:p>
            <a:pPr>
              <a:buFontTx/>
              <a:buChar char="-"/>
            </a:pPr>
            <a:r>
              <a:rPr lang="fr-FR" sz="1600" dirty="0" smtClean="0"/>
              <a:t> </a:t>
            </a:r>
            <a:r>
              <a:rPr lang="fr-FR" sz="1600" b="1" dirty="0" err="1" smtClean="0"/>
              <a:t>Act</a:t>
            </a:r>
            <a:r>
              <a:rPr lang="fr-FR" sz="1600" b="1" dirty="0" smtClean="0"/>
              <a:t> </a:t>
            </a:r>
            <a:r>
              <a:rPr lang="fr-FR" sz="1600" dirty="0" smtClean="0"/>
              <a:t>: Correction, optimisation, amélioration </a:t>
            </a:r>
            <a:endParaRPr lang="en-US" sz="1600" dirty="0"/>
          </a:p>
        </p:txBody>
      </p:sp>
      <p:sp>
        <p:nvSpPr>
          <p:cNvPr id="42" name="ZoneTexte 41"/>
          <p:cNvSpPr txBox="1"/>
          <p:nvPr/>
        </p:nvSpPr>
        <p:spPr>
          <a:xfrm>
            <a:off x="500034" y="3357562"/>
            <a:ext cx="8286808" cy="584775"/>
          </a:xfrm>
          <a:prstGeom prst="rect">
            <a:avLst/>
          </a:prstGeom>
          <a:noFill/>
        </p:spPr>
        <p:txBody>
          <a:bodyPr wrap="square" rtlCol="0">
            <a:spAutoFit/>
          </a:bodyPr>
          <a:lstStyle/>
          <a:p>
            <a:r>
              <a:rPr lang="fr-FR" sz="1600" dirty="0" smtClean="0"/>
              <a:t>L’utilisation appropriée des outils qualité à chaque phase du cycle de vie d’un projet ou programme du DSCE  est un facteur clé de succès. </a:t>
            </a:r>
          </a:p>
        </p:txBody>
      </p:sp>
      <p:graphicFrame>
        <p:nvGraphicFramePr>
          <p:cNvPr id="45" name="Tableau 44"/>
          <p:cNvGraphicFramePr>
            <a:graphicFrameLocks noGrp="1"/>
          </p:cNvGraphicFramePr>
          <p:nvPr/>
        </p:nvGraphicFramePr>
        <p:xfrm>
          <a:off x="714347" y="4000504"/>
          <a:ext cx="7858181" cy="2209800"/>
        </p:xfrm>
        <a:graphic>
          <a:graphicData uri="http://schemas.openxmlformats.org/drawingml/2006/table">
            <a:tbl>
              <a:tblPr firstRow="1" bandRow="1">
                <a:tableStyleId>{5C22544A-7EE6-4342-B048-85BDC9FD1C3A}</a:tableStyleId>
              </a:tblPr>
              <a:tblGrid>
                <a:gridCol w="471491"/>
                <a:gridCol w="1056489"/>
                <a:gridCol w="6330201"/>
              </a:tblGrid>
              <a:tr h="370840">
                <a:tc>
                  <a:txBody>
                    <a:bodyPr/>
                    <a:lstStyle/>
                    <a:p>
                      <a:endParaRPr lang="en-US" dirty="0"/>
                    </a:p>
                  </a:txBody>
                  <a:tcPr/>
                </a:tc>
                <a:tc>
                  <a:txBody>
                    <a:bodyPr/>
                    <a:lstStyle/>
                    <a:p>
                      <a:pPr algn="ctr"/>
                      <a:r>
                        <a:rPr lang="fr-FR" sz="1600" dirty="0" smtClean="0"/>
                        <a:t>Phases</a:t>
                      </a:r>
                      <a:endParaRPr lang="en-US" sz="1600" dirty="0"/>
                    </a:p>
                  </a:txBody>
                  <a:tcPr/>
                </a:tc>
                <a:tc>
                  <a:txBody>
                    <a:bodyPr/>
                    <a:lstStyle/>
                    <a:p>
                      <a:pPr algn="ctr"/>
                      <a:r>
                        <a:rPr lang="fr-FR" sz="1600" dirty="0" smtClean="0"/>
                        <a:t>Typologie des outils  </a:t>
                      </a:r>
                      <a:r>
                        <a:rPr lang="fr-FR" sz="1600" baseline="0" dirty="0" smtClean="0"/>
                        <a:t>qualité par domaine</a:t>
                      </a:r>
                      <a:endParaRPr lang="en-US" sz="1600" dirty="0"/>
                    </a:p>
                  </a:txBody>
                  <a:tcPr/>
                </a:tc>
              </a:tr>
              <a:tr h="370840">
                <a:tc>
                  <a:txBody>
                    <a:bodyPr/>
                    <a:lstStyle/>
                    <a:p>
                      <a:pPr algn="ctr"/>
                      <a:r>
                        <a:rPr lang="fr-FR" sz="1500" dirty="0" smtClean="0"/>
                        <a:t>1</a:t>
                      </a:r>
                      <a:endParaRPr lang="en-US" sz="1500" dirty="0"/>
                    </a:p>
                  </a:txBody>
                  <a:tcPr/>
                </a:tc>
                <a:tc>
                  <a:txBody>
                    <a:bodyPr/>
                    <a:lstStyle/>
                    <a:p>
                      <a:r>
                        <a:rPr lang="fr-FR" sz="1500" dirty="0" smtClean="0"/>
                        <a:t>Plan</a:t>
                      </a:r>
                      <a:r>
                        <a:rPr lang="fr-FR" sz="1500" baseline="0" dirty="0" smtClean="0"/>
                        <a:t> </a:t>
                      </a:r>
                      <a:endParaRPr lang="en-US" sz="1500" dirty="0"/>
                    </a:p>
                  </a:txBody>
                  <a:tcPr/>
                </a:tc>
                <a:tc>
                  <a:txBody>
                    <a:bodyPr/>
                    <a:lstStyle/>
                    <a:p>
                      <a:r>
                        <a:rPr lang="fr-FR" sz="1500" dirty="0" smtClean="0"/>
                        <a:t>Processus</a:t>
                      </a:r>
                      <a:r>
                        <a:rPr lang="fr-FR" sz="1500" baseline="0" dirty="0" smtClean="0"/>
                        <a:t> –Pilotage – Management stratégique – Planification - Documentation – Veille – Organisation </a:t>
                      </a:r>
                      <a:endParaRPr lang="en-US" sz="1500" dirty="0"/>
                    </a:p>
                  </a:txBody>
                  <a:tcPr/>
                </a:tc>
              </a:tr>
              <a:tr h="370840">
                <a:tc>
                  <a:txBody>
                    <a:bodyPr/>
                    <a:lstStyle/>
                    <a:p>
                      <a:pPr algn="ctr"/>
                      <a:r>
                        <a:rPr lang="fr-FR" sz="1500" dirty="0" smtClean="0"/>
                        <a:t>2</a:t>
                      </a:r>
                      <a:endParaRPr lang="en-US" sz="1500" dirty="0"/>
                    </a:p>
                  </a:txBody>
                  <a:tcPr/>
                </a:tc>
                <a:tc>
                  <a:txBody>
                    <a:bodyPr/>
                    <a:lstStyle/>
                    <a:p>
                      <a:r>
                        <a:rPr lang="fr-FR" sz="1500" dirty="0" smtClean="0"/>
                        <a:t>Do</a:t>
                      </a:r>
                      <a:endParaRPr lang="en-US" sz="1500" dirty="0"/>
                    </a:p>
                  </a:txBody>
                  <a:tcPr/>
                </a:tc>
                <a:tc>
                  <a:txBody>
                    <a:bodyPr/>
                    <a:lstStyle/>
                    <a:p>
                      <a:r>
                        <a:rPr lang="fr-FR" sz="1500" dirty="0" smtClean="0"/>
                        <a:t>Matière – Méthodes – </a:t>
                      </a:r>
                      <a:r>
                        <a:rPr lang="fr-FR" sz="1500" baseline="0" dirty="0" smtClean="0"/>
                        <a:t>Main d’œuvre – Matériel – Milieu – Processus de réalisation - Relations avec les tiers  - Mesure de production </a:t>
                      </a:r>
                      <a:endParaRPr lang="en-US" sz="1500" dirty="0"/>
                    </a:p>
                  </a:txBody>
                  <a:tcPr/>
                </a:tc>
              </a:tr>
              <a:tr h="370840">
                <a:tc>
                  <a:txBody>
                    <a:bodyPr/>
                    <a:lstStyle/>
                    <a:p>
                      <a:pPr algn="ctr"/>
                      <a:r>
                        <a:rPr lang="fr-FR" sz="1500" dirty="0" smtClean="0"/>
                        <a:t>3</a:t>
                      </a:r>
                      <a:endParaRPr lang="en-US" sz="1500" dirty="0"/>
                    </a:p>
                  </a:txBody>
                  <a:tcPr/>
                </a:tc>
                <a:tc>
                  <a:txBody>
                    <a:bodyPr/>
                    <a:lstStyle/>
                    <a:p>
                      <a:r>
                        <a:rPr lang="fr-FR" sz="1500" dirty="0" smtClean="0"/>
                        <a:t>Check</a:t>
                      </a:r>
                      <a:endParaRPr lang="en-US" sz="1500" dirty="0"/>
                    </a:p>
                  </a:txBody>
                  <a:tcPr/>
                </a:tc>
                <a:tc>
                  <a:txBody>
                    <a:bodyPr/>
                    <a:lstStyle/>
                    <a:p>
                      <a:r>
                        <a:rPr lang="fr-FR" sz="1500" dirty="0" smtClean="0"/>
                        <a:t>Suivi</a:t>
                      </a:r>
                      <a:r>
                        <a:rPr lang="fr-FR" sz="1500" baseline="0" dirty="0" smtClean="0"/>
                        <a:t> - </a:t>
                      </a:r>
                      <a:r>
                        <a:rPr lang="fr-FR" sz="1500" dirty="0" err="1" smtClean="0"/>
                        <a:t>Reporting</a:t>
                      </a:r>
                      <a:r>
                        <a:rPr lang="fr-FR" sz="1500" baseline="0" dirty="0" smtClean="0"/>
                        <a:t> – Mesure – Contrôle - Evaluation - Analyse</a:t>
                      </a:r>
                      <a:endParaRPr lang="en-US" sz="1500" dirty="0"/>
                    </a:p>
                  </a:txBody>
                  <a:tcPr/>
                </a:tc>
              </a:tr>
              <a:tr h="370840">
                <a:tc>
                  <a:txBody>
                    <a:bodyPr/>
                    <a:lstStyle/>
                    <a:p>
                      <a:pPr algn="ctr"/>
                      <a:r>
                        <a:rPr lang="fr-FR" sz="1500" dirty="0" smtClean="0"/>
                        <a:t>4</a:t>
                      </a:r>
                      <a:endParaRPr lang="en-US" sz="1500" dirty="0"/>
                    </a:p>
                  </a:txBody>
                  <a:tcPr/>
                </a:tc>
                <a:tc>
                  <a:txBody>
                    <a:bodyPr/>
                    <a:lstStyle/>
                    <a:p>
                      <a:r>
                        <a:rPr lang="fr-FR" sz="1500" dirty="0" err="1" smtClean="0"/>
                        <a:t>Act</a:t>
                      </a:r>
                      <a:endParaRPr lang="en-US" sz="1500" dirty="0"/>
                    </a:p>
                  </a:txBody>
                  <a:tcPr/>
                </a:tc>
                <a:tc>
                  <a:txBody>
                    <a:bodyPr/>
                    <a:lstStyle/>
                    <a:p>
                      <a:r>
                        <a:rPr lang="fr-FR" sz="1500" dirty="0" smtClean="0"/>
                        <a:t>Résolution des problèmes</a:t>
                      </a:r>
                      <a:r>
                        <a:rPr lang="fr-FR" sz="1500" baseline="0" dirty="0" smtClean="0"/>
                        <a:t> – Mise à niveau – Amélioration </a:t>
                      </a:r>
                      <a:endParaRPr lang="en-US" sz="15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482"/>
                                        </p:tgtEl>
                                        <p:attrNameLst>
                                          <p:attrName>style.visibility</p:attrName>
                                        </p:attrNameLst>
                                      </p:cBhvr>
                                      <p:to>
                                        <p:strVal val="visible"/>
                                      </p:to>
                                    </p:set>
                                    <p:animEffect transition="in" filter="wipe(left)">
                                      <p:cBhvr>
                                        <p:cTn id="14" dur="2000"/>
                                        <p:tgtEl>
                                          <p:spTgt spid="20482"/>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2000"/>
                                        <p:tgtEl>
                                          <p:spTgt spid="38"/>
                                        </p:tgtEl>
                                      </p:cBhvr>
                                    </p:animEffect>
                                  </p:childTnLst>
                                </p:cTn>
                              </p:par>
                            </p:childTnLst>
                          </p:cTn>
                        </p:par>
                        <p:par>
                          <p:cTn id="19" fill="hold">
                            <p:stCondLst>
                              <p:cond delay="4000"/>
                            </p:stCondLst>
                            <p:childTnLst>
                              <p:par>
                                <p:cTn id="20" presetID="10" presetClass="entr" presetSubtype="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20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2000"/>
                                        <p:tgtEl>
                                          <p:spTgt spid="42"/>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up)">
                                      <p:cBhvr>
                                        <p:cTn id="31" dur="5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8" grpId="0"/>
      <p:bldP spid="39"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8</a:t>
            </a:fld>
            <a:endParaRPr lang="fr-FR" sz="1100" dirty="0"/>
          </a:p>
        </p:txBody>
      </p:sp>
      <p:sp>
        <p:nvSpPr>
          <p:cNvPr id="21" name="ZoneTexte 20"/>
          <p:cNvSpPr txBox="1"/>
          <p:nvPr/>
        </p:nvSpPr>
        <p:spPr>
          <a:xfrm>
            <a:off x="1285852" y="0"/>
            <a:ext cx="6572296" cy="707886"/>
          </a:xfrm>
          <a:prstGeom prst="rect">
            <a:avLst/>
          </a:prstGeom>
          <a:noFill/>
        </p:spPr>
        <p:txBody>
          <a:bodyPr wrap="square" rtlCol="0">
            <a:spAutoFit/>
          </a:bodyPr>
          <a:lstStyle/>
          <a:p>
            <a:pPr marL="400050" indent="-400050">
              <a:buAutoNum type="romanUcPeriod" startAt="3"/>
            </a:pPr>
            <a:r>
              <a:rPr lang="fr-FR" sz="2000" b="1" dirty="0" smtClean="0">
                <a:solidFill>
                  <a:schemeClr val="bg1"/>
                </a:solidFill>
              </a:rPr>
              <a:t>Démarche qualité : méthode de référence pour la mise en œuvre du DSCE</a:t>
            </a:r>
          </a:p>
        </p:txBody>
      </p:sp>
      <p:sp>
        <p:nvSpPr>
          <p:cNvPr id="16" name="ZoneTexte 15"/>
          <p:cNvSpPr txBox="1"/>
          <p:nvPr/>
        </p:nvSpPr>
        <p:spPr>
          <a:xfrm>
            <a:off x="785786" y="785794"/>
            <a:ext cx="5214974" cy="369332"/>
          </a:xfrm>
          <a:prstGeom prst="rect">
            <a:avLst/>
          </a:prstGeom>
          <a:noFill/>
        </p:spPr>
        <p:txBody>
          <a:bodyPr wrap="square" rtlCol="0">
            <a:spAutoFit/>
          </a:bodyPr>
          <a:lstStyle/>
          <a:p>
            <a:r>
              <a:rPr lang="fr-FR" b="1" i="1" dirty="0" smtClean="0"/>
              <a:t>III.2 Dimension organisationnelle et de pilotage</a:t>
            </a:r>
            <a:endParaRPr lang="fr-FR" b="1" i="1" dirty="0"/>
          </a:p>
        </p:txBody>
      </p:sp>
      <p:cxnSp>
        <p:nvCxnSpPr>
          <p:cNvPr id="54" name="Connecteur droit avec flèche 53"/>
          <p:cNvCxnSpPr/>
          <p:nvPr/>
        </p:nvCxnSpPr>
        <p:spPr>
          <a:xfrm>
            <a:off x="10429916" y="5214950"/>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a:off x="928662" y="2428868"/>
            <a:ext cx="1357322" cy="338554"/>
          </a:xfrm>
          <a:prstGeom prst="rect">
            <a:avLst/>
          </a:prstGeom>
          <a:noFill/>
        </p:spPr>
        <p:txBody>
          <a:bodyPr wrap="square" rtlCol="0">
            <a:spAutoFit/>
          </a:bodyPr>
          <a:lstStyle/>
          <a:p>
            <a:r>
              <a:rPr lang="fr-FR" sz="1600" b="1" dirty="0" smtClean="0"/>
              <a:t>Organisation</a:t>
            </a:r>
            <a:endParaRPr lang="fr-FR" sz="1600" dirty="0"/>
          </a:p>
        </p:txBody>
      </p:sp>
      <p:sp>
        <p:nvSpPr>
          <p:cNvPr id="17" name="ZoneTexte 16"/>
          <p:cNvSpPr txBox="1"/>
          <p:nvPr/>
        </p:nvSpPr>
        <p:spPr>
          <a:xfrm>
            <a:off x="2643174" y="1994592"/>
            <a:ext cx="5857916" cy="1554272"/>
          </a:xfrm>
          <a:prstGeom prst="rect">
            <a:avLst/>
          </a:prstGeom>
          <a:noFill/>
        </p:spPr>
        <p:txBody>
          <a:bodyPr wrap="square" rtlCol="0">
            <a:spAutoFit/>
          </a:bodyPr>
          <a:lstStyle/>
          <a:p>
            <a:pPr>
              <a:spcBef>
                <a:spcPts val="300"/>
              </a:spcBef>
              <a:spcAft>
                <a:spcPts val="300"/>
              </a:spcAft>
              <a:buFont typeface="Wingdings" pitchFamily="2" charset="2"/>
              <a:buChar char="Ø"/>
            </a:pPr>
            <a:r>
              <a:rPr lang="fr-FR" sz="1600" dirty="0" smtClean="0"/>
              <a:t> </a:t>
            </a:r>
            <a:r>
              <a:rPr lang="fr-FR" sz="1600" b="1" i="1" dirty="0" smtClean="0"/>
              <a:t>Comité de pilotage </a:t>
            </a:r>
            <a:r>
              <a:rPr lang="fr-FR" sz="1600" b="1" dirty="0" smtClean="0"/>
              <a:t>: </a:t>
            </a:r>
            <a:r>
              <a:rPr lang="fr-FR" sz="1600" dirty="0" smtClean="0"/>
              <a:t>Représentants stratégiques de chaque partie </a:t>
            </a:r>
          </a:p>
          <a:p>
            <a:pPr>
              <a:spcBef>
                <a:spcPts val="300"/>
              </a:spcBef>
              <a:spcAft>
                <a:spcPts val="300"/>
              </a:spcAft>
              <a:buFont typeface="Wingdings" pitchFamily="2" charset="2"/>
              <a:buChar char="Ø"/>
            </a:pPr>
            <a:r>
              <a:rPr lang="fr-FR" sz="1600" dirty="0" smtClean="0"/>
              <a:t> </a:t>
            </a:r>
            <a:r>
              <a:rPr lang="fr-FR" sz="1600" b="1" i="1" dirty="0" smtClean="0"/>
              <a:t>Sponsor de projet : </a:t>
            </a:r>
            <a:r>
              <a:rPr lang="fr-FR" sz="1600" dirty="0" smtClean="0"/>
              <a:t>Chef de l’administration de tutelle </a:t>
            </a:r>
          </a:p>
          <a:p>
            <a:pPr>
              <a:spcBef>
                <a:spcPts val="300"/>
              </a:spcBef>
              <a:spcAft>
                <a:spcPts val="300"/>
              </a:spcAft>
              <a:buFont typeface="Wingdings" pitchFamily="2" charset="2"/>
              <a:buChar char="Ø"/>
            </a:pPr>
            <a:r>
              <a:rPr lang="fr-FR" sz="1600" dirty="0" smtClean="0"/>
              <a:t> </a:t>
            </a:r>
            <a:r>
              <a:rPr lang="fr-FR" sz="1600" b="1" i="1" dirty="0" smtClean="0"/>
              <a:t>Chef de projet :  </a:t>
            </a:r>
            <a:r>
              <a:rPr lang="fr-FR" sz="1600" dirty="0" smtClean="0"/>
              <a:t>Haut cadre / Expert en pilotage du type de projet</a:t>
            </a:r>
          </a:p>
          <a:p>
            <a:pPr>
              <a:spcBef>
                <a:spcPts val="300"/>
              </a:spcBef>
              <a:spcAft>
                <a:spcPts val="300"/>
              </a:spcAft>
              <a:buFont typeface="Wingdings" pitchFamily="2" charset="2"/>
              <a:buChar char="Ø"/>
            </a:pPr>
            <a:r>
              <a:rPr lang="fr-FR" sz="1600" dirty="0" smtClean="0"/>
              <a:t> </a:t>
            </a:r>
            <a:r>
              <a:rPr lang="fr-FR" sz="1600" b="1" i="1" dirty="0" smtClean="0"/>
              <a:t>Equipe projet :  </a:t>
            </a:r>
            <a:r>
              <a:rPr lang="fr-FR" sz="1600" dirty="0" smtClean="0"/>
              <a:t>Hauts cadres / Experts dans chaque métier concerné</a:t>
            </a:r>
            <a:endParaRPr lang="fr-FR" sz="1600" dirty="0"/>
          </a:p>
        </p:txBody>
      </p:sp>
      <p:sp>
        <p:nvSpPr>
          <p:cNvPr id="43" name="ZoneTexte 42"/>
          <p:cNvSpPr txBox="1"/>
          <p:nvPr/>
        </p:nvSpPr>
        <p:spPr>
          <a:xfrm>
            <a:off x="785786" y="1214422"/>
            <a:ext cx="7643866" cy="646331"/>
          </a:xfrm>
          <a:prstGeom prst="rect">
            <a:avLst/>
          </a:prstGeom>
          <a:noFill/>
        </p:spPr>
        <p:txBody>
          <a:bodyPr wrap="square" rtlCol="0">
            <a:spAutoFit/>
          </a:bodyPr>
          <a:lstStyle/>
          <a:p>
            <a:r>
              <a:rPr lang="fr-FR" dirty="0" smtClean="0"/>
              <a:t>Comme la démarche qualité, les projets / programmes du DSCE doivent être conduits en mode projet, avec : </a:t>
            </a:r>
            <a:endParaRPr lang="en-US" dirty="0"/>
          </a:p>
        </p:txBody>
      </p:sp>
      <p:sp>
        <p:nvSpPr>
          <p:cNvPr id="47" name="Accolade ouvrante 46"/>
          <p:cNvSpPr/>
          <p:nvPr/>
        </p:nvSpPr>
        <p:spPr>
          <a:xfrm>
            <a:off x="2357422" y="2071678"/>
            <a:ext cx="285752" cy="114300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ZoneTexte 47"/>
          <p:cNvSpPr txBox="1"/>
          <p:nvPr/>
        </p:nvSpPr>
        <p:spPr>
          <a:xfrm>
            <a:off x="857224" y="3429000"/>
            <a:ext cx="4572032" cy="338554"/>
          </a:xfrm>
          <a:prstGeom prst="rect">
            <a:avLst/>
          </a:prstGeom>
          <a:noFill/>
        </p:spPr>
        <p:txBody>
          <a:bodyPr wrap="square" rtlCol="0">
            <a:spAutoFit/>
          </a:bodyPr>
          <a:lstStyle/>
          <a:p>
            <a:r>
              <a:rPr lang="fr-FR" sz="1600" b="1" dirty="0" smtClean="0"/>
              <a:t>Mécanismes de management et de pilotage</a:t>
            </a:r>
            <a:endParaRPr lang="fr-FR" sz="1600" dirty="0"/>
          </a:p>
        </p:txBody>
      </p:sp>
      <p:graphicFrame>
        <p:nvGraphicFramePr>
          <p:cNvPr id="49" name="Tableau 48"/>
          <p:cNvGraphicFramePr>
            <a:graphicFrameLocks noGrp="1"/>
          </p:cNvGraphicFramePr>
          <p:nvPr/>
        </p:nvGraphicFramePr>
        <p:xfrm>
          <a:off x="928660" y="3857628"/>
          <a:ext cx="7786743" cy="2479040"/>
        </p:xfrm>
        <a:graphic>
          <a:graphicData uri="http://schemas.openxmlformats.org/drawingml/2006/table">
            <a:tbl>
              <a:tblPr firstRow="1" bandRow="1">
                <a:tableStyleId>{5C22544A-7EE6-4342-B048-85BDC9FD1C3A}</a:tableStyleId>
              </a:tblPr>
              <a:tblGrid>
                <a:gridCol w="440761"/>
                <a:gridCol w="1273753"/>
                <a:gridCol w="1591179"/>
                <a:gridCol w="4481050"/>
              </a:tblGrid>
              <a:tr h="370840">
                <a:tc>
                  <a:txBody>
                    <a:bodyPr/>
                    <a:lstStyle/>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Quand ? </a:t>
                      </a:r>
                      <a:endParaRPr lang="en-US"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Qui ?</a:t>
                      </a:r>
                      <a:endParaRPr lang="en-US"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Fait quoi</a:t>
                      </a:r>
                      <a:r>
                        <a:rPr lang="fr-FR" baseline="0" dirty="0" smtClean="0"/>
                        <a:t> ?</a:t>
                      </a:r>
                      <a:endParaRPr lang="en-US" dirty="0" smtClean="0"/>
                    </a:p>
                  </a:txBody>
                  <a:tcPr/>
                </a:tc>
              </a:tr>
              <a:tr h="272102">
                <a:tc rowSpan="2">
                  <a:txBody>
                    <a:bodyPr/>
                    <a:lstStyle/>
                    <a:p>
                      <a:pPr algn="ctr"/>
                      <a:r>
                        <a:rPr lang="fr-FR" sz="1400" dirty="0" smtClean="0"/>
                        <a:t>1</a:t>
                      </a:r>
                      <a:endParaRPr lang="en-US" sz="1400" dirty="0"/>
                    </a:p>
                  </a:txBody>
                  <a:tcPr/>
                </a:tc>
                <a:tc rowSpan="2">
                  <a:txBody>
                    <a:bodyPr/>
                    <a:lstStyle/>
                    <a:p>
                      <a:r>
                        <a:rPr lang="fr-FR" sz="1400" dirty="0" smtClean="0"/>
                        <a:t>Début</a:t>
                      </a:r>
                      <a:r>
                        <a:rPr lang="fr-FR" sz="1400" baseline="0" dirty="0" smtClean="0"/>
                        <a:t> d’étape</a:t>
                      </a:r>
                      <a:endParaRPr lang="en-US" sz="1400" dirty="0"/>
                    </a:p>
                  </a:txBody>
                  <a:tcPr/>
                </a:tc>
                <a:tc>
                  <a:txBody>
                    <a:bodyPr/>
                    <a:lstStyle/>
                    <a:p>
                      <a:r>
                        <a:rPr lang="fr-FR" sz="1400" dirty="0" smtClean="0"/>
                        <a:t>Comité de pilotage</a:t>
                      </a:r>
                      <a:endParaRPr lang="en-US" sz="1400" dirty="0"/>
                    </a:p>
                  </a:txBody>
                  <a:tcPr/>
                </a:tc>
                <a:tc>
                  <a:txBody>
                    <a:bodyPr/>
                    <a:lstStyle/>
                    <a:p>
                      <a:pPr>
                        <a:buFont typeface="Wingdings"/>
                        <a:buNone/>
                      </a:pPr>
                      <a:r>
                        <a:rPr lang="fr-FR" sz="1400" dirty="0" smtClean="0"/>
                        <a:t>- Valider les orientations et</a:t>
                      </a:r>
                      <a:r>
                        <a:rPr lang="fr-FR" sz="1400" baseline="0" dirty="0" smtClean="0"/>
                        <a:t> a</a:t>
                      </a:r>
                      <a:r>
                        <a:rPr lang="fr-FR" sz="1400" dirty="0" smtClean="0"/>
                        <a:t>llouer les ressources </a:t>
                      </a:r>
                      <a:endParaRPr lang="en-US" sz="1400" dirty="0"/>
                    </a:p>
                  </a:txBody>
                  <a:tcPr/>
                </a:tc>
              </a:tr>
              <a:tr h="258452">
                <a:tc vMerge="1">
                  <a:txBody>
                    <a:bodyPr/>
                    <a:lstStyle/>
                    <a:p>
                      <a:pPr algn="ctr"/>
                      <a:endParaRPr lang="en-US" sz="1400" dirty="0"/>
                    </a:p>
                  </a:txBody>
                  <a:tcPr/>
                </a:tc>
                <a:tc vMerge="1">
                  <a:txBody>
                    <a:bodyPr/>
                    <a:lstStyle/>
                    <a:p>
                      <a:endParaRPr lang="en-US" sz="1400" dirty="0"/>
                    </a:p>
                  </a:txBody>
                  <a:tcPr/>
                </a:tc>
                <a:tc>
                  <a:txBody>
                    <a:bodyPr/>
                    <a:lstStyle/>
                    <a:p>
                      <a:r>
                        <a:rPr lang="fr-FR" sz="1400" dirty="0" smtClean="0"/>
                        <a:t>Chef</a:t>
                      </a:r>
                      <a:r>
                        <a:rPr lang="fr-FR" sz="1400" baseline="0" dirty="0" smtClean="0"/>
                        <a:t> d’Equipe </a:t>
                      </a:r>
                      <a:endParaRPr lang="en-US" sz="1400" dirty="0"/>
                    </a:p>
                  </a:txBody>
                  <a:tcPr/>
                </a:tc>
                <a:tc>
                  <a:txBody>
                    <a:bodyPr/>
                    <a:lstStyle/>
                    <a:p>
                      <a:r>
                        <a:rPr lang="fr-FR" sz="1400" dirty="0" smtClean="0"/>
                        <a:t>- Définir</a:t>
                      </a:r>
                      <a:r>
                        <a:rPr lang="fr-FR" sz="1400" baseline="0" dirty="0" smtClean="0"/>
                        <a:t> le </a:t>
                      </a:r>
                      <a:r>
                        <a:rPr lang="fr-FR" sz="1400" dirty="0" smtClean="0"/>
                        <a:t>cahier de charge de chaque membre</a:t>
                      </a:r>
                      <a:r>
                        <a:rPr lang="fr-FR" sz="1400" baseline="0" dirty="0" smtClean="0"/>
                        <a:t> de l’Equipe</a:t>
                      </a:r>
                      <a:endParaRPr lang="en-US" sz="1400" dirty="0"/>
                    </a:p>
                  </a:txBody>
                  <a:tcPr/>
                </a:tc>
              </a:tr>
              <a:tr h="244802">
                <a:tc rowSpan="2">
                  <a:txBody>
                    <a:bodyPr/>
                    <a:lstStyle/>
                    <a:p>
                      <a:pPr algn="ctr"/>
                      <a:r>
                        <a:rPr lang="fr-FR" sz="1400" dirty="0" smtClean="0"/>
                        <a:t>2</a:t>
                      </a:r>
                      <a:endParaRPr lang="en-US" sz="1400" dirty="0"/>
                    </a:p>
                  </a:txBody>
                  <a:tcPr/>
                </a:tc>
                <a:tc rowSpan="2">
                  <a:txBody>
                    <a:bodyPr/>
                    <a:lstStyle/>
                    <a:p>
                      <a:r>
                        <a:rPr lang="fr-FR" sz="1400" dirty="0" smtClean="0"/>
                        <a:t>Pendant l’étape</a:t>
                      </a:r>
                      <a:endParaRPr lang="en-US" sz="1400" dirty="0"/>
                    </a:p>
                  </a:txBody>
                  <a:tcPr/>
                </a:tc>
                <a:tc>
                  <a:txBody>
                    <a:bodyPr/>
                    <a:lstStyle/>
                    <a:p>
                      <a:r>
                        <a:rPr lang="fr-FR" sz="1400" dirty="0" smtClean="0"/>
                        <a:t>Membre</a:t>
                      </a:r>
                      <a:r>
                        <a:rPr lang="fr-FR" sz="1400" baseline="0" dirty="0" smtClean="0"/>
                        <a:t> d’Equipe</a:t>
                      </a:r>
                    </a:p>
                  </a:txBody>
                  <a:tcPr/>
                </a:tc>
                <a:tc>
                  <a:txBody>
                    <a:bodyPr/>
                    <a:lstStyle/>
                    <a:p>
                      <a:pPr>
                        <a:buFont typeface="Wingdings"/>
                        <a:buNone/>
                      </a:pPr>
                      <a:r>
                        <a:rPr lang="fr-FR" sz="1400" dirty="0" smtClean="0"/>
                        <a:t>- Réaliser</a:t>
                      </a:r>
                      <a:r>
                        <a:rPr lang="fr-FR" sz="1400" baseline="0" dirty="0" smtClean="0"/>
                        <a:t> les activités attendues et rapporter les résultats</a:t>
                      </a:r>
                    </a:p>
                  </a:txBody>
                  <a:tcPr/>
                </a:tc>
              </a:tr>
              <a:tr h="302590">
                <a:tc vMerge="1">
                  <a:txBody>
                    <a:bodyPr/>
                    <a:lstStyle/>
                    <a:p>
                      <a:pPr algn="ctr"/>
                      <a:endParaRPr lang="en-US" sz="1400" dirty="0"/>
                    </a:p>
                  </a:txBody>
                  <a:tcPr/>
                </a:tc>
                <a:tc vMerge="1">
                  <a:txBody>
                    <a:bodyPr/>
                    <a:lstStyle/>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aseline="0" dirty="0" smtClean="0"/>
                        <a:t>Chef d’Equipe </a:t>
                      </a:r>
                      <a:endParaRPr lang="en-US"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dirty="0" smtClean="0"/>
                        <a:t>- Coordonner les activités</a:t>
                      </a:r>
                      <a:r>
                        <a:rPr lang="fr-FR" sz="1400" baseline="0" dirty="0" smtClean="0"/>
                        <a:t> de chaque membre d’Equipe</a:t>
                      </a:r>
                      <a:endParaRPr lang="en-US" sz="1400" dirty="0" smtClean="0"/>
                    </a:p>
                  </a:txBody>
                  <a:tcPr/>
                </a:tc>
              </a:tr>
              <a:tr h="370840">
                <a:tc rowSpan="2">
                  <a:txBody>
                    <a:bodyPr/>
                    <a:lstStyle/>
                    <a:p>
                      <a:pPr algn="ctr"/>
                      <a:r>
                        <a:rPr lang="fr-FR" sz="1400" dirty="0" smtClean="0"/>
                        <a:t>3</a:t>
                      </a:r>
                      <a:endParaRPr lang="en-US" sz="1400" dirty="0"/>
                    </a:p>
                  </a:txBody>
                  <a:tcPr/>
                </a:tc>
                <a:tc rowSpan="2">
                  <a:txBody>
                    <a:bodyPr/>
                    <a:lstStyle/>
                    <a:p>
                      <a:r>
                        <a:rPr lang="fr-FR" sz="1400" dirty="0" smtClean="0"/>
                        <a:t>Fin d’étape</a:t>
                      </a:r>
                      <a:endParaRPr lang="en-US" sz="1400" dirty="0"/>
                    </a:p>
                  </a:txBody>
                  <a:tcPr/>
                </a:tc>
                <a:tc>
                  <a:txBody>
                    <a:bodyPr/>
                    <a:lstStyle/>
                    <a:p>
                      <a:r>
                        <a:rPr lang="fr-FR" sz="1400" dirty="0" smtClean="0"/>
                        <a:t>Chef d’Equipe</a:t>
                      </a:r>
                      <a:endParaRPr lang="en-US" sz="1400" dirty="0"/>
                    </a:p>
                  </a:txBody>
                  <a:tcPr/>
                </a:tc>
                <a:tc>
                  <a:txBody>
                    <a:bodyPr/>
                    <a:lstStyle/>
                    <a:p>
                      <a:r>
                        <a:rPr lang="fr-FR" sz="1400" dirty="0" smtClean="0"/>
                        <a:t>- Evaluer les résultats</a:t>
                      </a:r>
                      <a:r>
                        <a:rPr lang="fr-FR" sz="1400" baseline="0" dirty="0" smtClean="0"/>
                        <a:t> remontés, les présenter y compris les perspectives (prochaine étape) </a:t>
                      </a:r>
                      <a:endParaRPr lang="en-US" sz="1400" dirty="0"/>
                    </a:p>
                  </a:txBody>
                  <a:tcPr/>
                </a:tc>
              </a:tr>
              <a:tr h="370840">
                <a:tc vMerge="1">
                  <a:txBody>
                    <a:bodyPr/>
                    <a:lstStyle/>
                    <a:p>
                      <a:pPr algn="ctr"/>
                      <a:endParaRPr lang="en-US" sz="1400" dirty="0"/>
                    </a:p>
                  </a:txBody>
                  <a:tcPr/>
                </a:tc>
                <a:tc vMerge="1">
                  <a:txBody>
                    <a:bodyPr/>
                    <a:lstStyle/>
                    <a:p>
                      <a:endParaRPr lang="en-US" sz="1400" dirty="0"/>
                    </a:p>
                  </a:txBody>
                  <a:tcPr/>
                </a:tc>
                <a:tc>
                  <a:txBody>
                    <a:bodyPr/>
                    <a:lstStyle/>
                    <a:p>
                      <a:r>
                        <a:rPr lang="fr-FR" sz="1400" dirty="0" smtClean="0"/>
                        <a:t>Comité de pilotage</a:t>
                      </a:r>
                      <a:endParaRPr lang="en-US" sz="1400" dirty="0"/>
                    </a:p>
                  </a:txBody>
                  <a:tcPr/>
                </a:tc>
                <a:tc>
                  <a:txBody>
                    <a:bodyPr/>
                    <a:lstStyle/>
                    <a:p>
                      <a:r>
                        <a:rPr lang="fr-FR" sz="1400" dirty="0" smtClean="0"/>
                        <a:t>- Valider les résultats</a:t>
                      </a:r>
                      <a:r>
                        <a:rPr lang="fr-FR" sz="1400" baseline="0" dirty="0" smtClean="0"/>
                        <a:t>, les perspectives et donner le quitus </a:t>
                      </a:r>
                      <a:endParaRPr lang="en-US" sz="14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par>
                                <p:cTn id="10" presetID="2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1285852" y="-47644"/>
            <a:ext cx="6572296" cy="762000"/>
          </a:xfrm>
          <a:prstGeom prst="rect">
            <a:avLst/>
          </a:prstGeom>
          <a:solidFill>
            <a:srgbClr val="005690"/>
          </a:solidFill>
          <a:ln w="9525">
            <a:noFill/>
            <a:miter lim="800000"/>
            <a:headEnd/>
            <a:tailEnd/>
          </a:ln>
        </p:spPr>
        <p:txBody>
          <a:bodyPr wrap="none" anchor="ctr"/>
          <a:lstStyle/>
          <a:p>
            <a:pPr>
              <a:defRPr/>
            </a:pPr>
            <a:endParaRPr lang="fr-FR" dirty="0">
              <a:solidFill>
                <a:srgbClr val="FF0000"/>
              </a:solidFill>
              <a:latin typeface="Gill Sans MT" pitchFamily="34" charset="0"/>
            </a:endParaRPr>
          </a:p>
        </p:txBody>
      </p:sp>
      <p:pic>
        <p:nvPicPr>
          <p:cNvPr id="6" name="Picture 7"/>
          <p:cNvPicPr>
            <a:picLocks noChangeAspect="1"/>
          </p:cNvPicPr>
          <p:nvPr/>
        </p:nvPicPr>
        <p:blipFill>
          <a:blip r:embed="rId2"/>
          <a:srcRect r="48774"/>
          <a:stretch>
            <a:fillRect/>
          </a:stretch>
        </p:blipFill>
        <p:spPr bwMode="auto">
          <a:xfrm>
            <a:off x="79116" y="6336154"/>
            <a:ext cx="1992554" cy="450432"/>
          </a:xfrm>
          <a:prstGeom prst="rect">
            <a:avLst/>
          </a:prstGeom>
          <a:noFill/>
          <a:ln w="9525">
            <a:noFill/>
            <a:miter lim="800000"/>
            <a:headEnd/>
            <a:tailEnd/>
          </a:ln>
        </p:spPr>
      </p:pic>
      <p:sp>
        <p:nvSpPr>
          <p:cNvPr id="7" name="Text Box 9"/>
          <p:cNvSpPr txBox="1">
            <a:spLocks noChangeArrowheads="1"/>
          </p:cNvSpPr>
          <p:nvPr/>
        </p:nvSpPr>
        <p:spPr bwMode="auto">
          <a:xfrm>
            <a:off x="2071670" y="6429396"/>
            <a:ext cx="6000792" cy="230832"/>
          </a:xfrm>
          <a:prstGeom prst="rect">
            <a:avLst/>
          </a:prstGeom>
          <a:noFill/>
          <a:ln w="9525">
            <a:noFill/>
            <a:miter lim="800000"/>
            <a:headEnd/>
            <a:tailEnd/>
          </a:ln>
        </p:spPr>
        <p:txBody>
          <a:bodyPr wrap="square">
            <a:spAutoFit/>
          </a:bodyPr>
          <a:lstStyle/>
          <a:p>
            <a:pPr algn="ctr">
              <a:spcBef>
                <a:spcPct val="50000"/>
              </a:spcBef>
              <a:defRPr/>
            </a:pPr>
            <a:r>
              <a:rPr lang="fr-FR" sz="900" i="1" dirty="0" smtClean="0">
                <a:solidFill>
                  <a:schemeClr val="bg1">
                    <a:lumMod val="50000"/>
                  </a:schemeClr>
                </a:solidFill>
              </a:rPr>
              <a:t>SENAQ 2012 – Management de la Qualité dans le secteur public et Gouvernance - Guy-Georgin MPOUDI MPESSA </a:t>
            </a:r>
            <a:endParaRPr lang="fr-FR" sz="900" i="1" dirty="0">
              <a:solidFill>
                <a:schemeClr val="bg1">
                  <a:lumMod val="50000"/>
                </a:schemeClr>
              </a:solidFill>
            </a:endParaRPr>
          </a:p>
        </p:txBody>
      </p:sp>
      <p:sp>
        <p:nvSpPr>
          <p:cNvPr id="8" name="Rectangle 2"/>
          <p:cNvSpPr>
            <a:spLocks noChangeArrowheads="1"/>
          </p:cNvSpPr>
          <p:nvPr/>
        </p:nvSpPr>
        <p:spPr bwMode="auto">
          <a:xfrm>
            <a:off x="0"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sp>
        <p:nvSpPr>
          <p:cNvPr id="29" name="ZoneTexte 28"/>
          <p:cNvSpPr txBox="1"/>
          <p:nvPr/>
        </p:nvSpPr>
        <p:spPr>
          <a:xfrm>
            <a:off x="1285852" y="6470"/>
            <a:ext cx="6429420" cy="707886"/>
          </a:xfrm>
          <a:prstGeom prst="rect">
            <a:avLst/>
          </a:prstGeom>
          <a:noFill/>
        </p:spPr>
        <p:txBody>
          <a:bodyPr wrap="square" rtlCol="0">
            <a:spAutoFit/>
          </a:bodyPr>
          <a:lstStyle/>
          <a:p>
            <a:pPr marL="400050" indent="-400050"/>
            <a:r>
              <a:rPr lang="fr-FR" sz="2000" b="1" dirty="0" smtClean="0">
                <a:solidFill>
                  <a:schemeClr val="bg1"/>
                </a:solidFill>
              </a:rPr>
              <a:t>IV. 	Management de la qualité et normalisation de la gouvernance publique</a:t>
            </a:r>
          </a:p>
        </p:txBody>
      </p:sp>
      <p:sp>
        <p:nvSpPr>
          <p:cNvPr id="63" name="Rectangle 2"/>
          <p:cNvSpPr>
            <a:spLocks noChangeArrowheads="1"/>
          </p:cNvSpPr>
          <p:nvPr/>
        </p:nvSpPr>
        <p:spPr bwMode="auto">
          <a:xfrm>
            <a:off x="7858148" y="-47644"/>
            <a:ext cx="1285852" cy="762000"/>
          </a:xfrm>
          <a:prstGeom prst="rect">
            <a:avLst/>
          </a:prstGeom>
          <a:solidFill>
            <a:srgbClr val="999999"/>
          </a:solidFill>
          <a:ln w="9525">
            <a:noFill/>
            <a:miter lim="800000"/>
            <a:headEnd/>
            <a:tailEnd/>
          </a:ln>
        </p:spPr>
        <p:txBody>
          <a:bodyPr wrap="none" anchor="ctr"/>
          <a:lstStyle/>
          <a:p>
            <a:pPr>
              <a:defRPr/>
            </a:pPr>
            <a:endParaRPr lang="fr-FR">
              <a:latin typeface="Calibri" pitchFamily="34" charset="0"/>
            </a:endParaRPr>
          </a:p>
        </p:txBody>
      </p:sp>
      <p:pic>
        <p:nvPicPr>
          <p:cNvPr id="12" name="Image 11"/>
          <p:cNvPicPr/>
          <p:nvPr/>
        </p:nvPicPr>
        <p:blipFill>
          <a:blip r:embed="rId3"/>
          <a:srcRect l="10413" t="13492" r="77190" b="69841"/>
          <a:stretch>
            <a:fillRect/>
          </a:stretch>
        </p:blipFill>
        <p:spPr bwMode="auto">
          <a:xfrm>
            <a:off x="8072462" y="0"/>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4"/>
          <a:srcRect/>
          <a:stretch>
            <a:fillRect/>
          </a:stretch>
        </p:blipFill>
        <p:spPr bwMode="auto">
          <a:xfrm>
            <a:off x="142844" y="39928"/>
            <a:ext cx="1037392" cy="602990"/>
          </a:xfrm>
          <a:prstGeom prst="rect">
            <a:avLst/>
          </a:prstGeom>
          <a:noFill/>
          <a:ln w="9525" algn="in">
            <a:noFill/>
            <a:miter lim="800000"/>
            <a:headEnd/>
            <a:tailEnd/>
          </a:ln>
        </p:spPr>
      </p:pic>
      <p:sp>
        <p:nvSpPr>
          <p:cNvPr id="14" name="Espace réservé du numéro de diapositive 13"/>
          <p:cNvSpPr>
            <a:spLocks noGrp="1"/>
          </p:cNvSpPr>
          <p:nvPr>
            <p:ph type="sldNum" sz="quarter" idx="12"/>
          </p:nvPr>
        </p:nvSpPr>
        <p:spPr>
          <a:xfrm>
            <a:off x="8429652" y="6356350"/>
            <a:ext cx="357190" cy="365125"/>
          </a:xfrm>
        </p:spPr>
        <p:txBody>
          <a:bodyPr/>
          <a:lstStyle/>
          <a:p>
            <a:pPr algn="ctr"/>
            <a:fld id="{25D273BC-2AC3-490E-BB0B-71D6A716100F}" type="slidenum">
              <a:rPr lang="fr-FR" sz="1100" smtClean="0"/>
              <a:pPr algn="ctr"/>
              <a:t>9</a:t>
            </a:fld>
            <a:endParaRPr lang="fr-FR" sz="1100" dirty="0"/>
          </a:p>
        </p:txBody>
      </p:sp>
      <p:sp>
        <p:nvSpPr>
          <p:cNvPr id="16" name="ZoneTexte 15"/>
          <p:cNvSpPr txBox="1"/>
          <p:nvPr/>
        </p:nvSpPr>
        <p:spPr>
          <a:xfrm>
            <a:off x="642910" y="928670"/>
            <a:ext cx="7786742" cy="646331"/>
          </a:xfrm>
          <a:prstGeom prst="rect">
            <a:avLst/>
          </a:prstGeom>
          <a:noFill/>
        </p:spPr>
        <p:txBody>
          <a:bodyPr wrap="square" rtlCol="0">
            <a:spAutoFit/>
          </a:bodyPr>
          <a:lstStyle/>
          <a:p>
            <a:r>
              <a:rPr lang="fr-FR" b="1" i="1" dirty="0" smtClean="0"/>
              <a:t>Postulat 1 – la normalisation de la gouvernance publique s’inspire du management de la qualité </a:t>
            </a:r>
            <a:endParaRPr lang="fr-FR" b="1" i="1" dirty="0"/>
          </a:p>
        </p:txBody>
      </p:sp>
      <p:graphicFrame>
        <p:nvGraphicFramePr>
          <p:cNvPr id="22" name="Diagramme 21"/>
          <p:cNvGraphicFramePr/>
          <p:nvPr/>
        </p:nvGraphicFramePr>
        <p:xfrm>
          <a:off x="1214414" y="2071678"/>
          <a:ext cx="3286141" cy="314327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3" name="Diagramme 22"/>
          <p:cNvGraphicFramePr/>
          <p:nvPr/>
        </p:nvGraphicFramePr>
        <p:xfrm>
          <a:off x="5143504" y="2214554"/>
          <a:ext cx="2190744" cy="214314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5" name="ZoneTexte 14"/>
          <p:cNvSpPr txBox="1"/>
          <p:nvPr/>
        </p:nvSpPr>
        <p:spPr>
          <a:xfrm>
            <a:off x="714348" y="1785926"/>
            <a:ext cx="7786742" cy="338554"/>
          </a:xfrm>
          <a:prstGeom prst="rect">
            <a:avLst/>
          </a:prstGeom>
          <a:noFill/>
        </p:spPr>
        <p:txBody>
          <a:bodyPr wrap="square" rtlCol="0">
            <a:spAutoFit/>
          </a:bodyPr>
          <a:lstStyle/>
          <a:p>
            <a:pPr>
              <a:spcBef>
                <a:spcPts val="300"/>
              </a:spcBef>
              <a:spcAft>
                <a:spcPts val="300"/>
              </a:spcAft>
              <a:buFont typeface="Wingdings 3" pitchFamily="18" charset="2"/>
              <a:buChar char="["/>
            </a:pPr>
            <a:r>
              <a:rPr lang="fr-FR" sz="1600" i="1" dirty="0" smtClean="0"/>
              <a:t>Structuration du Système Nationale d’Intégrité suivant l’Infrastructure qualité </a:t>
            </a:r>
          </a:p>
        </p:txBody>
      </p:sp>
      <p:sp>
        <p:nvSpPr>
          <p:cNvPr id="17" name="ZoneTexte 16"/>
          <p:cNvSpPr txBox="1"/>
          <p:nvPr/>
        </p:nvSpPr>
        <p:spPr>
          <a:xfrm>
            <a:off x="642910" y="5857892"/>
            <a:ext cx="8143932" cy="338554"/>
          </a:xfrm>
          <a:prstGeom prst="rect">
            <a:avLst/>
          </a:prstGeom>
          <a:noFill/>
        </p:spPr>
        <p:txBody>
          <a:bodyPr wrap="square" rtlCol="0">
            <a:spAutoFit/>
          </a:bodyPr>
          <a:lstStyle/>
          <a:p>
            <a:pPr>
              <a:spcBef>
                <a:spcPts val="300"/>
              </a:spcBef>
              <a:spcAft>
                <a:spcPts val="300"/>
              </a:spcAft>
            </a:pPr>
            <a:r>
              <a:rPr lang="fr-FR" sz="1600" i="1" dirty="0" smtClean="0"/>
              <a:t>&gt;&gt;Par intégration du domaine gouvernance et du secteur publique au programme existant!!!!!</a:t>
            </a:r>
          </a:p>
        </p:txBody>
      </p:sp>
      <p:sp>
        <p:nvSpPr>
          <p:cNvPr id="18" name="ZoneTexte 17"/>
          <p:cNvSpPr txBox="1"/>
          <p:nvPr/>
        </p:nvSpPr>
        <p:spPr>
          <a:xfrm>
            <a:off x="571472" y="5026895"/>
            <a:ext cx="8143932" cy="830997"/>
          </a:xfrm>
          <a:prstGeom prst="rect">
            <a:avLst/>
          </a:prstGeom>
          <a:noFill/>
        </p:spPr>
        <p:txBody>
          <a:bodyPr wrap="square" rtlCol="0">
            <a:spAutoFit/>
          </a:bodyPr>
          <a:lstStyle/>
          <a:p>
            <a:pPr>
              <a:spcBef>
                <a:spcPts val="300"/>
              </a:spcBef>
              <a:spcAft>
                <a:spcPts val="300"/>
              </a:spcAft>
              <a:buFont typeface="Wingdings 3" pitchFamily="18" charset="2"/>
              <a:buChar char="["/>
            </a:pPr>
            <a:r>
              <a:rPr lang="fr-FR" sz="1600" i="1" dirty="0" smtClean="0"/>
              <a:t>Implémentation  de la gouvernance au sein des organismes  publics à travers  un programme de type « PPAMNQ  - Programme Pilote d’Appui à la Mise à Niveau, la Normalisation et la Qualité»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1"/>
                                          </p:val>
                                        </p:tav>
                                        <p:tav tm="100000">
                                          <p:val>
                                            <p:strVal val="#ppt_x"/>
                                          </p:val>
                                        </p:tav>
                                      </p:tavLst>
                                    </p:anim>
                                    <p:anim calcmode="lin" valueType="num">
                                      <p:cBhvr>
                                        <p:cTn id="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3000"/>
                                        <p:tgtEl>
                                          <p:spTgt spid="15"/>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3000"/>
                                        <p:tgtEl>
                                          <p:spTgt spid="22"/>
                                        </p:tgtEl>
                                      </p:cBhvr>
                                    </p:animEffect>
                                  </p:childTnLst>
                                </p:cTn>
                              </p:par>
                            </p:childTnLst>
                          </p:cTn>
                        </p:par>
                        <p:par>
                          <p:cTn id="19" fill="hold">
                            <p:stCondLst>
                              <p:cond delay="6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3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30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Graphic spid="22" grpId="0">
        <p:bldAsOne/>
      </p:bldGraphic>
      <p:bldGraphic spid="23" grpId="0">
        <p:bldAsOne/>
      </p:bldGraphic>
      <p:bldP spid="15" grpId="0"/>
      <p:bldP spid="17" grpId="0"/>
      <p:bldP spid="18"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3363</TotalTime>
  <Words>2065</Words>
  <Application>Microsoft Office PowerPoint</Application>
  <PresentationFormat>Affichage à l'écran (4:3)</PresentationFormat>
  <Paragraphs>257</Paragraphs>
  <Slides>14</Slides>
  <Notes>1</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14</vt:i4>
      </vt:variant>
    </vt:vector>
  </HeadingPairs>
  <TitlesOfParts>
    <vt:vector size="16" baseType="lpstr">
      <vt:lpstr>Thème Office</vt:lpstr>
      <vt:lpstr>Visio</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vector>
  </TitlesOfParts>
  <Company>Orange Cameroun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fckr1287</dc:creator>
  <cp:lastModifiedBy>FCKR1287</cp:lastModifiedBy>
  <cp:revision>394</cp:revision>
  <dcterms:created xsi:type="dcterms:W3CDTF">2012-08-19T13:21:01Z</dcterms:created>
  <dcterms:modified xsi:type="dcterms:W3CDTF">2012-10-09T17:45:54Z</dcterms:modified>
</cp:coreProperties>
</file>